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6" r:id="rId2"/>
    <p:sldId id="256" r:id="rId3"/>
    <p:sldId id="259" r:id="rId4"/>
    <p:sldId id="258" r:id="rId5"/>
    <p:sldId id="262" r:id="rId6"/>
    <p:sldId id="261" r:id="rId7"/>
    <p:sldId id="263" r:id="rId8"/>
    <p:sldId id="264" r:id="rId9"/>
    <p:sldId id="265" r:id="rId10"/>
    <p:sldId id="260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7" r:id="rId48"/>
    <p:sldId id="308" r:id="rId49"/>
    <p:sldId id="305" r:id="rId50"/>
    <p:sldId id="303" r:id="rId51"/>
    <p:sldId id="306" r:id="rId52"/>
    <p:sldId id="309" r:id="rId53"/>
    <p:sldId id="310" r:id="rId54"/>
    <p:sldId id="311" r:id="rId55"/>
    <p:sldId id="312" r:id="rId56"/>
    <p:sldId id="313" r:id="rId57"/>
    <p:sldId id="314" r:id="rId58"/>
    <p:sldId id="304" r:id="rId59"/>
    <p:sldId id="315" r:id="rId6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4667" autoAdjust="0"/>
  </p:normalViewPr>
  <p:slideViewPr>
    <p:cSldViewPr snapToGrid="0">
      <p:cViewPr varScale="1">
        <p:scale>
          <a:sx n="79" d="100"/>
          <a:sy n="79" d="100"/>
        </p:scale>
        <p:origin x="114" y="654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1D3DD-CCC6-42EE-A003-788418FA9148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CD0B4-B06F-45AC-9F78-5EA4C22A93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13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849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938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734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307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F9F177-B364-4E8E-AE4E-AFD5168B94F0}" type="slidenum">
              <a:rPr lang="pl-PL" altLang="pl-PL" smtClean="0"/>
              <a:pPr/>
              <a:t>59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2225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1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A4FF99-A669-4B71-91BF-6B2831E2F7B0}" type="slidenum">
              <a:rPr lang="pl-PL" smtClean="0"/>
              <a:pPr/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3819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81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863" indent="-309563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2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5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850" indent="-2476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AD8A19-712B-4C7D-A14F-678F808B6D18}" type="slidenum">
              <a:rPr lang="pl-PL" altLang="pl-PL" sz="1300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12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295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5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72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768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D9F985-4B10-4546-B9B4-A5BAB5FF58A2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8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20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9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4400" y="1803543"/>
            <a:ext cx="11184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92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02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87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429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73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62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10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59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20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02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67F8-586C-4EB9-81A6-3EF1FABF967E}" type="datetimeFigureOut">
              <a:rPr lang="pl-PL" smtClean="0"/>
              <a:t>2019-02-05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F677-B87B-429F-8FD8-87DF25E79DF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8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etoolkit.org/smetoolkit/en/content/en/6746/Family-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6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4294967295"/>
          </p:nvPr>
        </p:nvSpPr>
        <p:spPr>
          <a:xfrm>
            <a:off x="1213866" y="1487425"/>
            <a:ext cx="8496300" cy="41452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1800" b="1" dirty="0" smtClean="0">
                <a:solidFill>
                  <a:srgbClr val="E6398C"/>
                </a:solidFill>
              </a:rPr>
              <a:t>CZYNNIKI</a:t>
            </a:r>
            <a:r>
              <a:rPr lang="pl-PL" altLang="pl-PL" sz="2400" dirty="0" smtClean="0">
                <a:solidFill>
                  <a:srgbClr val="C00000"/>
                </a:solidFill>
              </a:rPr>
              <a:t>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SPRZYJAJĄCE DŁUGOWIECZNOŚCI FIRM RODZINNYCH WG W. O’HARA -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pl-PL" altLang="pl-PL" sz="1800" dirty="0" smtClean="0">
              <a:solidFill>
                <a:srgbClr val="333A97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Dostarczanie </a:t>
            </a:r>
            <a:r>
              <a:rPr lang="pl-PL" altLang="pl-PL" sz="1400" dirty="0">
                <a:solidFill>
                  <a:srgbClr val="333A97"/>
                </a:solidFill>
              </a:rPr>
              <a:t>produktów zaspokajających podstawowe potrzeby ludzkie (np. budowa świątyń, prowadzenie gospody czy produkcja wina i oliwy)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Zasada </a:t>
            </a:r>
            <a:r>
              <a:rPr lang="pl-PL" altLang="pl-PL" sz="1400" dirty="0">
                <a:solidFill>
                  <a:srgbClr val="333A97"/>
                </a:solidFill>
              </a:rPr>
              <a:t>„pierworodnego” (ang. </a:t>
            </a:r>
            <a:r>
              <a:rPr lang="pl-PL" altLang="pl-PL" sz="1400" dirty="0" err="1">
                <a:solidFill>
                  <a:srgbClr val="333A97"/>
                </a:solidFill>
              </a:rPr>
              <a:t>primogeniture</a:t>
            </a:r>
            <a:r>
              <a:rPr lang="pl-PL" altLang="pl-PL" sz="1400" dirty="0">
                <a:solidFill>
                  <a:srgbClr val="333A97"/>
                </a:solidFill>
              </a:rPr>
              <a:t>) – w trwaniu rodzinnej własności miały udział zarówno kobiety; wykorzystywana była też adopcja osób spoza rodziny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Przypisywanie </a:t>
            </a:r>
            <a:r>
              <a:rPr lang="pl-PL" altLang="pl-PL" sz="1400" dirty="0">
                <a:solidFill>
                  <a:srgbClr val="333A97"/>
                </a:solidFill>
              </a:rPr>
              <a:t>wyższej wagi biznesowi jak rodzinie; biznes jako obowiązek wobec społeczności i klientów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Rozwiązywanie </a:t>
            </a:r>
            <a:r>
              <a:rPr lang="pl-PL" altLang="pl-PL" sz="1400" dirty="0">
                <a:solidFill>
                  <a:srgbClr val="333A97"/>
                </a:solidFill>
              </a:rPr>
              <a:t>konfliktów (</a:t>
            </a:r>
            <a:r>
              <a:rPr lang="pl-PL" altLang="pl-PL" sz="1400" dirty="0" err="1">
                <a:solidFill>
                  <a:srgbClr val="333A97"/>
                </a:solidFill>
              </a:rPr>
              <a:t>conflicts</a:t>
            </a:r>
            <a:r>
              <a:rPr lang="pl-PL" altLang="pl-PL" sz="1400" dirty="0">
                <a:solidFill>
                  <a:srgbClr val="333A97"/>
                </a:solidFill>
              </a:rPr>
              <a:t> </a:t>
            </a:r>
            <a:r>
              <a:rPr lang="pl-PL" altLang="pl-PL" sz="1400" dirty="0" err="1">
                <a:solidFill>
                  <a:srgbClr val="333A97"/>
                </a:solidFill>
              </a:rPr>
              <a:t>arrangement</a:t>
            </a:r>
            <a:r>
              <a:rPr lang="pl-PL" altLang="pl-PL" sz="1400" dirty="0">
                <a:solidFill>
                  <a:srgbClr val="333A97"/>
                </a:solidFill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Spisywanie </a:t>
            </a:r>
            <a:r>
              <a:rPr lang="pl-PL" altLang="pl-PL" sz="1400" dirty="0">
                <a:solidFill>
                  <a:srgbClr val="333A97"/>
                </a:solidFill>
              </a:rPr>
              <a:t>planów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Family Business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 (a system of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Zdolność </a:t>
            </a:r>
            <a:r>
              <a:rPr lang="pl-PL" altLang="pl-PL" sz="1400" dirty="0">
                <a:solidFill>
                  <a:srgbClr val="333A97"/>
                </a:solidFill>
              </a:rPr>
              <a:t>do zmiany, bez porzucania podstawowych rodzinnych wartości (Źródło: Goto T., 2006, s. 519-520)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zawartości 2"/>
          <p:cNvSpPr>
            <a:spLocks noGrp="1"/>
          </p:cNvSpPr>
          <p:nvPr>
            <p:ph idx="4294967295"/>
          </p:nvPr>
        </p:nvSpPr>
        <p:spPr>
          <a:xfrm>
            <a:off x="1713416" y="1174265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NADZÓR W FIRMIE RODZINNEJ FAMILY BUSINESS GOVERNANCE</a:t>
            </a:r>
            <a:endParaRPr lang="pl-PL" altLang="pl-PL" sz="1800" b="1" dirty="0" smtClean="0">
              <a:solidFill>
                <a:srgbClr val="E6398C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pl-PL" altLang="pl-PL" sz="1800" dirty="0">
              <a:solidFill>
                <a:srgbClr val="333A97"/>
              </a:solidFill>
            </a:endParaRP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Realizowany </a:t>
            </a:r>
            <a:r>
              <a:rPr lang="pl-PL" altLang="pl-PL" sz="1400" dirty="0">
                <a:solidFill>
                  <a:srgbClr val="333A97"/>
                </a:solidFill>
              </a:rPr>
              <a:t>przez rodzinę właścicieli proces kontroli i wpływu na działalność firmy rodzinnej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System rodziny – podsystem family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zarządzanie rodziną, ład rodziny, </a:t>
            </a:r>
          </a:p>
          <a:p>
            <a:pPr lvl="1">
              <a:lnSpc>
                <a:spcPct val="100000"/>
              </a:lnSpc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System firmy – podsystem </a:t>
            </a:r>
            <a:r>
              <a:rPr lang="pl-PL" altLang="pl-PL" sz="1400" dirty="0" err="1">
                <a:solidFill>
                  <a:srgbClr val="333A97"/>
                </a:solidFill>
              </a:rPr>
              <a:t>corporate</a:t>
            </a:r>
            <a:r>
              <a:rPr lang="pl-PL" altLang="pl-PL" sz="1400" dirty="0">
                <a:solidFill>
                  <a:srgbClr val="333A97"/>
                </a:solidFill>
              </a:rPr>
              <a:t>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pl-PL" altLang="pl-PL" sz="1400" dirty="0" smtClean="0">
                <a:solidFill>
                  <a:srgbClr val="333A97"/>
                </a:solidFill>
              </a:rPr>
              <a:t>nadzór </a:t>
            </a:r>
            <a:r>
              <a:rPr lang="pl-PL" altLang="pl-PL" sz="1400" dirty="0">
                <a:solidFill>
                  <a:srgbClr val="333A97"/>
                </a:solidFill>
              </a:rPr>
              <a:t>korporacyjny /ład korporacyjny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e tekstowe 40"/>
          <p:cNvSpPr txBox="1"/>
          <p:nvPr/>
        </p:nvSpPr>
        <p:spPr>
          <a:xfrm>
            <a:off x="2556511" y="2132857"/>
            <a:ext cx="1305049" cy="2559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System rodziny </a:t>
            </a:r>
          </a:p>
        </p:txBody>
      </p:sp>
      <p:sp>
        <p:nvSpPr>
          <p:cNvPr id="29" name="Pole tekstowe 38"/>
          <p:cNvSpPr txBox="1"/>
          <p:nvPr/>
        </p:nvSpPr>
        <p:spPr>
          <a:xfrm>
            <a:off x="8402450" y="2156281"/>
            <a:ext cx="1725998" cy="255905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pl-PL" sz="1200" dirty="0">
                <a:ea typeface="Calibri" panose="020F0502020204030204" pitchFamily="34" charset="0"/>
                <a:cs typeface="Times New Roman" panose="02020603050405020304" pitchFamily="18" charset="0"/>
              </a:rPr>
              <a:t>System firmy rodzinnej </a:t>
            </a:r>
          </a:p>
        </p:txBody>
      </p:sp>
      <p:sp>
        <p:nvSpPr>
          <p:cNvPr id="2053" name="Rectangle 48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2054" name="Rectangle 52"/>
          <p:cNvSpPr>
            <a:spLocks noChangeArrowheads="1"/>
          </p:cNvSpPr>
          <p:nvPr/>
        </p:nvSpPr>
        <p:spPr bwMode="auto">
          <a:xfrm>
            <a:off x="609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2055" name="Rectangle 54"/>
          <p:cNvSpPr>
            <a:spLocks noChangeArrowheads="1"/>
          </p:cNvSpPr>
          <p:nvPr/>
        </p:nvSpPr>
        <p:spPr bwMode="auto">
          <a:xfrm>
            <a:off x="6096000" y="68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2056" name="Rectangle 63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5" name="Grupa 4"/>
          <p:cNvGrpSpPr/>
          <p:nvPr/>
        </p:nvGrpSpPr>
        <p:grpSpPr>
          <a:xfrm>
            <a:off x="2597044" y="1182623"/>
            <a:ext cx="7363821" cy="4693921"/>
            <a:chOff x="2598584" y="901088"/>
            <a:chExt cx="7553298" cy="5188217"/>
          </a:xfrm>
        </p:grpSpPr>
        <p:grpSp>
          <p:nvGrpSpPr>
            <p:cNvPr id="2" name="Grupa 1"/>
            <p:cNvGrpSpPr/>
            <p:nvPr/>
          </p:nvGrpSpPr>
          <p:grpSpPr>
            <a:xfrm>
              <a:off x="4007768" y="901088"/>
              <a:ext cx="4248472" cy="1684384"/>
              <a:chOff x="4007768" y="901088"/>
              <a:chExt cx="4248472" cy="1684384"/>
            </a:xfrm>
          </p:grpSpPr>
          <p:sp>
            <p:nvSpPr>
              <p:cNvPr id="17" name="Pole tekstowe 42"/>
              <p:cNvSpPr txBox="1">
                <a:spLocks noChangeArrowheads="1"/>
              </p:cNvSpPr>
              <p:nvPr/>
            </p:nvSpPr>
            <p:spPr bwMode="auto">
              <a:xfrm>
                <a:off x="4292419" y="901088"/>
                <a:ext cx="3751178" cy="68325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solidFill>
                      <a:srgbClr val="333A97"/>
                    </a:solidFill>
                  </a:rPr>
                  <a:t>System nadzoru w firmie rodzinnej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solidFill>
                      <a:srgbClr val="333A97"/>
                    </a:solidFill>
                  </a:rPr>
                  <a:t>Family Business </a:t>
                </a:r>
                <a:r>
                  <a:rPr lang="pl-PL" altLang="pl-PL" sz="1400" dirty="0" err="1">
                    <a:solidFill>
                      <a:srgbClr val="333A97"/>
                    </a:solidFill>
                  </a:rPr>
                  <a:t>Governance</a:t>
                </a:r>
                <a:endParaRPr lang="pl-PL" altLang="pl-PL" sz="1400" dirty="0">
                  <a:solidFill>
                    <a:srgbClr val="333A97"/>
                  </a:solidFill>
                </a:endParaRPr>
              </a:p>
            </p:txBody>
          </p:sp>
          <p:cxnSp>
            <p:nvCxnSpPr>
              <p:cNvPr id="23" name="Łącznik prostoliniowy 41"/>
              <p:cNvCxnSpPr/>
              <p:nvPr/>
            </p:nvCxnSpPr>
            <p:spPr>
              <a:xfrm>
                <a:off x="6168008" y="1609566"/>
                <a:ext cx="0" cy="4495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oliniowy 45"/>
              <p:cNvCxnSpPr/>
              <p:nvPr/>
            </p:nvCxnSpPr>
            <p:spPr>
              <a:xfrm>
                <a:off x="4007768" y="2059146"/>
                <a:ext cx="42484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44"/>
              <p:cNvCxnSpPr/>
              <p:nvPr/>
            </p:nvCxnSpPr>
            <p:spPr>
              <a:xfrm>
                <a:off x="8256240" y="2059147"/>
                <a:ext cx="0" cy="5263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oliniowy 46"/>
              <p:cNvCxnSpPr/>
              <p:nvPr/>
            </p:nvCxnSpPr>
            <p:spPr>
              <a:xfrm>
                <a:off x="4007768" y="2071687"/>
                <a:ext cx="0" cy="4495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upa 2"/>
            <p:cNvGrpSpPr/>
            <p:nvPr/>
          </p:nvGrpSpPr>
          <p:grpSpPr>
            <a:xfrm>
              <a:off x="2598584" y="2535550"/>
              <a:ext cx="3086373" cy="3120294"/>
              <a:chOff x="2598584" y="2535550"/>
              <a:chExt cx="3086373" cy="3120294"/>
            </a:xfrm>
          </p:grpSpPr>
          <p:sp>
            <p:nvSpPr>
              <p:cNvPr id="18" name="Pole tekstowe 43"/>
              <p:cNvSpPr txBox="1">
                <a:spLocks noChangeArrowheads="1"/>
              </p:cNvSpPr>
              <p:nvPr/>
            </p:nvSpPr>
            <p:spPr bwMode="auto">
              <a:xfrm>
                <a:off x="2598584" y="2535550"/>
                <a:ext cx="3086373" cy="85343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/>
                  <a:t>Podsystem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Zarządzania rodziną</a:t>
                </a:r>
                <a:endParaRPr lang="pl-PL" altLang="pl-PL" sz="1400" dirty="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Family </a:t>
                </a:r>
                <a:r>
                  <a:rPr lang="pl-PL" altLang="pl-PL" sz="14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Governance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0" name="Łącznik prostoliniowy 49"/>
              <p:cNvCxnSpPr/>
              <p:nvPr/>
            </p:nvCxnSpPr>
            <p:spPr>
              <a:xfrm>
                <a:off x="2857042" y="3391921"/>
                <a:ext cx="6985" cy="21167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oliniowy 51"/>
              <p:cNvCxnSpPr/>
              <p:nvPr/>
            </p:nvCxnSpPr>
            <p:spPr>
              <a:xfrm>
                <a:off x="2864027" y="3717032"/>
                <a:ext cx="64688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Pole tekstowe 50"/>
              <p:cNvSpPr txBox="1">
                <a:spLocks noChangeArrowheads="1"/>
              </p:cNvSpPr>
              <p:nvPr/>
            </p:nvSpPr>
            <p:spPr bwMode="auto">
              <a:xfrm>
                <a:off x="3425344" y="3583551"/>
                <a:ext cx="2202508" cy="44737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Spotkania rodziny 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Pole tekstowe 53"/>
              <p:cNvSpPr txBox="1">
                <a:spLocks noChangeArrowheads="1"/>
              </p:cNvSpPr>
              <p:nvPr/>
            </p:nvSpPr>
            <p:spPr bwMode="auto">
              <a:xfrm>
                <a:off x="3430447" y="4201617"/>
                <a:ext cx="2193113" cy="36535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Zgromadzenie rodziny 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Łącznik prostoliniowy 55"/>
              <p:cNvCxnSpPr/>
              <p:nvPr/>
            </p:nvCxnSpPr>
            <p:spPr>
              <a:xfrm>
                <a:off x="2864027" y="4365104"/>
                <a:ext cx="56131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Pole tekstowe 57"/>
              <p:cNvSpPr txBox="1">
                <a:spLocks noChangeArrowheads="1"/>
              </p:cNvSpPr>
              <p:nvPr/>
            </p:nvSpPr>
            <p:spPr bwMode="auto">
              <a:xfrm>
                <a:off x="3428670" y="4764454"/>
                <a:ext cx="2195856" cy="351154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Rada rodziny 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Pole tekstowe 61"/>
              <p:cNvSpPr txBox="1">
                <a:spLocks noChangeArrowheads="1"/>
              </p:cNvSpPr>
              <p:nvPr/>
            </p:nvSpPr>
            <p:spPr bwMode="auto">
              <a:xfrm>
                <a:off x="3425344" y="5361398"/>
                <a:ext cx="2198215" cy="29444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Konstytucja rodziny 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7" name="Łącznik prostoliniowy 59"/>
              <p:cNvCxnSpPr>
                <a:endCxn id="22" idx="1"/>
              </p:cNvCxnSpPr>
              <p:nvPr/>
            </p:nvCxnSpPr>
            <p:spPr>
              <a:xfrm>
                <a:off x="2864026" y="4931087"/>
                <a:ext cx="564644" cy="894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oliniowy 63"/>
              <p:cNvCxnSpPr>
                <a:endCxn id="26" idx="1"/>
              </p:cNvCxnSpPr>
              <p:nvPr/>
            </p:nvCxnSpPr>
            <p:spPr>
              <a:xfrm flipV="1">
                <a:off x="2864027" y="5508621"/>
                <a:ext cx="561317" cy="28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upa 3"/>
            <p:cNvGrpSpPr/>
            <p:nvPr/>
          </p:nvGrpSpPr>
          <p:grpSpPr>
            <a:xfrm>
              <a:off x="6826234" y="2550796"/>
              <a:ext cx="3325648" cy="3538509"/>
              <a:chOff x="6826234" y="2550796"/>
              <a:chExt cx="3325648" cy="3538509"/>
            </a:xfrm>
          </p:grpSpPr>
          <p:sp>
            <p:nvSpPr>
              <p:cNvPr id="19" name="Pole tekstowe 47"/>
              <p:cNvSpPr txBox="1">
                <a:spLocks noChangeArrowheads="1"/>
              </p:cNvSpPr>
              <p:nvPr/>
            </p:nvSpPr>
            <p:spPr bwMode="auto">
              <a:xfrm>
                <a:off x="6826234" y="2550796"/>
                <a:ext cx="3264252" cy="772409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Podsystem</a:t>
                </a:r>
                <a:endParaRPr lang="pl-PL" altLang="pl-PL" sz="1400" dirty="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Nadzór korporacyjny </a:t>
                </a:r>
                <a:endParaRPr lang="pl-PL" altLang="pl-PL" sz="1400" dirty="0"/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Corporate</a:t>
                </a:r>
                <a:r>
                  <a:rPr lang="pl-PL" altLang="pl-PL" sz="1400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altLang="pl-PL" sz="1400" i="1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Governance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39" name="Łącznik prostoliniowy 54"/>
              <p:cNvCxnSpPr>
                <a:endCxn id="2048" idx="1"/>
              </p:cNvCxnSpPr>
              <p:nvPr/>
            </p:nvCxnSpPr>
            <p:spPr>
              <a:xfrm>
                <a:off x="7120256" y="3850352"/>
                <a:ext cx="631929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Łącznik prostoliniowy 48"/>
              <p:cNvCxnSpPr/>
              <p:nvPr/>
            </p:nvCxnSpPr>
            <p:spPr>
              <a:xfrm>
                <a:off x="7112001" y="3322163"/>
                <a:ext cx="8255" cy="245686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8" name="Pole tekstowe 52"/>
              <p:cNvSpPr txBox="1">
                <a:spLocks noChangeArrowheads="1"/>
              </p:cNvSpPr>
              <p:nvPr/>
            </p:nvSpPr>
            <p:spPr bwMode="auto">
              <a:xfrm>
                <a:off x="7752184" y="3583551"/>
                <a:ext cx="2340224" cy="53360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Walne zgromadzenie akcjonariuszy</a:t>
                </a:r>
                <a:r>
                  <a:rPr lang="pl-PL" altLang="pl-PL" sz="9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altLang="pl-PL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49" name="Pole tekstowe 56"/>
              <p:cNvSpPr txBox="1">
                <a:spLocks noChangeArrowheads="1"/>
              </p:cNvSpPr>
              <p:nvPr/>
            </p:nvSpPr>
            <p:spPr bwMode="auto">
              <a:xfrm>
                <a:off x="7752184" y="4210844"/>
                <a:ext cx="2340224" cy="58100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Rada nadzorcza /</a:t>
                </a:r>
                <a:endParaRPr lang="pl-PL" altLang="pl-PL" sz="1400" dirty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rada dyrektorów </a:t>
                </a:r>
                <a:endParaRPr lang="pl-PL" altLang="pl-PL" sz="1400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43" name="Łącznik prostoliniowy 62"/>
              <p:cNvCxnSpPr>
                <a:endCxn id="2051" idx="1"/>
              </p:cNvCxnSpPr>
              <p:nvPr/>
            </p:nvCxnSpPr>
            <p:spPr>
              <a:xfrm>
                <a:off x="7143690" y="5775041"/>
                <a:ext cx="631929" cy="399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51" name="Pole tekstowe 60"/>
              <p:cNvSpPr txBox="1">
                <a:spLocks noChangeArrowheads="1"/>
              </p:cNvSpPr>
              <p:nvPr/>
            </p:nvSpPr>
            <p:spPr bwMode="auto">
              <a:xfrm>
                <a:off x="7775618" y="5468757"/>
                <a:ext cx="2376264" cy="62054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Struktura własności </a:t>
                </a:r>
                <a:endParaRPr lang="pl-PL" altLang="pl-PL" sz="1400" dirty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Akcjonariusze/Udziałowcy</a:t>
                </a:r>
                <a:endParaRPr lang="pl-PL" altLang="pl-PL" sz="1400" dirty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altLang="pl-PL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45" name="Łącznik prostoliniowy 58"/>
              <p:cNvCxnSpPr/>
              <p:nvPr/>
            </p:nvCxnSpPr>
            <p:spPr>
              <a:xfrm>
                <a:off x="7112001" y="4576209"/>
                <a:ext cx="6319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Pole tekstowe 60"/>
              <p:cNvSpPr txBox="1">
                <a:spLocks noChangeArrowheads="1"/>
              </p:cNvSpPr>
              <p:nvPr/>
            </p:nvSpPr>
            <p:spPr bwMode="auto">
              <a:xfrm>
                <a:off x="7763159" y="4931087"/>
                <a:ext cx="2376264" cy="37885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l-PL" altLang="pl-PL" sz="1400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Prezes</a:t>
                </a:r>
                <a:endParaRPr lang="pl-PL" altLang="pl-PL" sz="1400" dirty="0"/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pl-PL" altLang="pl-PL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60" name="Łącznik prostoliniowy 58"/>
              <p:cNvCxnSpPr/>
              <p:nvPr/>
            </p:nvCxnSpPr>
            <p:spPr>
              <a:xfrm>
                <a:off x="7120256" y="5130655"/>
                <a:ext cx="63192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677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05840" y="127945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PODSYSTEM ZARZĄDZANIA RODZINĄ I JEGO KLUCZOWE ELEMENTY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E6398C"/>
              </a:solidFill>
            </a:endParaRPr>
          </a:p>
          <a:p>
            <a:r>
              <a:rPr lang="pl-PL" sz="1400" dirty="0">
                <a:solidFill>
                  <a:srgbClr val="333A97"/>
                </a:solidFill>
              </a:rPr>
              <a:t>Pojawia się wraz z różnicowaniem się grup interesów w rodzinie właścicieli</a:t>
            </a:r>
          </a:p>
          <a:p>
            <a:r>
              <a:rPr lang="pl-PL" sz="1400" dirty="0">
                <a:solidFill>
                  <a:srgbClr val="333A97"/>
                </a:solidFill>
              </a:rPr>
              <a:t>Cele działania: </a:t>
            </a:r>
          </a:p>
          <a:p>
            <a:pPr marL="742950" lvl="2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sprawne zarządzanie rodziną, ukierunkowane na budowę spójności i jedności interesów oraz potrzeb rodziny w stosunku do firmy rodzinnej  </a:t>
            </a:r>
          </a:p>
          <a:p>
            <a:pPr marL="742950" lvl="2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zapewnienie ładu i zgody w rodzinie w przypadku podejmowania decyzji dotyczących rodzinnego przedsiębiorstwa</a:t>
            </a:r>
          </a:p>
          <a:p>
            <a:pPr marL="742950" lvl="3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Rozwój</a:t>
            </a:r>
          </a:p>
          <a:p>
            <a:pPr marL="742950" lvl="3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Sukcesja zarządzania, </a:t>
            </a:r>
          </a:p>
          <a:p>
            <a:pPr marL="742950" lvl="3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Transfer własności</a:t>
            </a:r>
          </a:p>
        </p:txBody>
      </p:sp>
    </p:spTree>
    <p:extLst>
      <p:ext uri="{BB962C8B-B14F-4D97-AF65-F5344CB8AC3E}">
        <p14:creationId xmlns:p14="http://schemas.microsoft.com/office/powerpoint/2010/main" val="7306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420368" y="1414272"/>
            <a:ext cx="8363272" cy="413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PODSYSTEM ZARZĄDZANIA RODZINĄ KLUCZOWE OBSZARY</a:t>
            </a:r>
          </a:p>
          <a:p>
            <a:endParaRPr lang="pl-PL" sz="1800" b="1" dirty="0">
              <a:solidFill>
                <a:srgbClr val="E6398C"/>
              </a:solidFill>
            </a:endParaRPr>
          </a:p>
          <a:p>
            <a:r>
              <a:rPr lang="pl-PL" sz="1400" dirty="0">
                <a:solidFill>
                  <a:srgbClr val="333A97"/>
                </a:solidFill>
              </a:rPr>
              <a:t>Działania na rzecz integracji w rodzinie, w tym: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Wzmacnianie poczucia więzi pomiędzy członkami rodziny właścicieli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Umocnienie ich identyfikacji z przed­siębiorstwem, jako wspólnym projek­tem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Edukacja i rozwój rodziny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Rodzina jest odpowiedzialna za poinformowanie członków rodziny  i przygotowanie ich do przyszłych ról w rodzinie i biznesie </a:t>
            </a:r>
          </a:p>
          <a:p>
            <a:r>
              <a:rPr lang="pl-PL" sz="1400" dirty="0">
                <a:solidFill>
                  <a:srgbClr val="333A97"/>
                </a:solidFill>
              </a:rPr>
              <a:t>Polityka zatrudnienia członków rodziny i planowanie – rozwój ich karier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Tradycje /wartości rodziny i jej historia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Działalność filantropijna rodziny 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Relacje akcjonariuszy – członków rodziny i ich powiązanie z biznesem</a:t>
            </a:r>
          </a:p>
        </p:txBody>
      </p:sp>
    </p:spTree>
    <p:extLst>
      <p:ext uri="{BB962C8B-B14F-4D97-AF65-F5344CB8AC3E}">
        <p14:creationId xmlns:p14="http://schemas.microsoft.com/office/powerpoint/2010/main" val="11997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494400" y="1279287"/>
            <a:ext cx="11184000" cy="4536000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E6398C"/>
                </a:solidFill>
              </a:rPr>
              <a:t>PODSYSTEM ZARZĄDZANIA RODZINĄ. PODSTAWOWE FUNKCJE </a:t>
            </a:r>
          </a:p>
          <a:p>
            <a:endParaRPr lang="pl-PL" sz="1800" b="1" dirty="0" smtClean="0">
              <a:solidFill>
                <a:srgbClr val="E6398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33A97"/>
                </a:solidFill>
              </a:rPr>
              <a:t>Edukacja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33A97"/>
                </a:solidFill>
              </a:rPr>
              <a:t>Komunikacja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rgbClr val="333A97"/>
                </a:solidFill>
              </a:rPr>
              <a:t>Integracja </a:t>
            </a:r>
          </a:p>
        </p:txBody>
      </p:sp>
    </p:spTree>
    <p:extLst>
      <p:ext uri="{BB962C8B-B14F-4D97-AF65-F5344CB8AC3E}">
        <p14:creationId xmlns:p14="http://schemas.microsoft.com/office/powerpoint/2010/main" val="1442763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2419994" y="2362401"/>
            <a:ext cx="7145902" cy="3683248"/>
            <a:chOff x="2454052" y="852176"/>
            <a:chExt cx="7145902" cy="3683248"/>
          </a:xfrm>
        </p:grpSpPr>
        <p:sp>
          <p:nvSpPr>
            <p:cNvPr id="2" name="Pole tekstowe 1"/>
            <p:cNvSpPr txBox="1">
              <a:spLocks noChangeArrowheads="1"/>
            </p:cNvSpPr>
            <p:nvPr/>
          </p:nvSpPr>
          <p:spPr bwMode="auto">
            <a:xfrm>
              <a:off x="4582394" y="852176"/>
              <a:ext cx="2571700" cy="77152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Podsystem</a:t>
              </a:r>
              <a:r>
                <a:rPr lang="pl-PL" alt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alt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zarządzania</a:t>
              </a:r>
              <a:r>
                <a:rPr lang="pl-PL" altLang="pl-PL" sz="11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pl-PL" alt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rodziną</a:t>
              </a:r>
              <a:endParaRPr lang="pl-PL" altLang="pl-PL" sz="1400" dirty="0"/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Family </a:t>
              </a:r>
              <a:r>
                <a:rPr lang="pl-PL" alt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Governance</a:t>
              </a:r>
              <a:endParaRPr lang="pl-PL" altLang="pl-PL" sz="1400" dirty="0">
                <a:latin typeface="Arial" panose="020B0604020202020204" pitchFamily="34" charset="0"/>
              </a:endParaRPr>
            </a:p>
          </p:txBody>
        </p:sp>
        <p:sp>
          <p:nvSpPr>
            <p:cNvPr id="3" name="Pole tekstowe 2"/>
            <p:cNvSpPr txBox="1">
              <a:spLocks noChangeArrowheads="1"/>
            </p:cNvSpPr>
            <p:nvPr/>
          </p:nvSpPr>
          <p:spPr bwMode="auto">
            <a:xfrm>
              <a:off x="2454052" y="2444384"/>
              <a:ext cx="1724026" cy="13620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Zadania: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Budowa</a:t>
              </a: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rodzinnej zgody i jedności 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Budowa zaufania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altLang="pl-PL" sz="1400" dirty="0">
                <a:latin typeface="Arial" panose="020B060402020202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 flipV="1">
              <a:off x="3344119" y="2052327"/>
              <a:ext cx="50482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Łącznik prosty 5"/>
            <p:cNvCxnSpPr/>
            <p:nvPr/>
          </p:nvCxnSpPr>
          <p:spPr>
            <a:xfrm>
              <a:off x="3326579" y="2038099"/>
              <a:ext cx="0" cy="4286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Pole tekstowe 9"/>
            <p:cNvSpPr txBox="1">
              <a:spLocks noChangeArrowheads="1"/>
            </p:cNvSpPr>
            <p:nvPr/>
          </p:nvSpPr>
          <p:spPr bwMode="auto">
            <a:xfrm>
              <a:off x="4923113" y="2444383"/>
              <a:ext cx="1724025" cy="136207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Funkcje: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Komunikacyjna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Edukacyjna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Integrująca</a:t>
              </a:r>
              <a:endParaRPr lang="pl-PL" altLang="pl-PL" sz="1400" dirty="0">
                <a:latin typeface="Arial" panose="020B0604020202020204" pitchFamily="34" charset="0"/>
              </a:endParaRPr>
            </a:p>
          </p:txBody>
        </p:sp>
        <p:sp>
          <p:nvSpPr>
            <p:cNvPr id="8" name="Pole tekstowe 10"/>
            <p:cNvSpPr txBox="1">
              <a:spLocks noChangeArrowheads="1"/>
            </p:cNvSpPr>
            <p:nvPr/>
          </p:nvSpPr>
          <p:spPr bwMode="auto">
            <a:xfrm>
              <a:off x="7513979" y="2480952"/>
              <a:ext cx="2085975" cy="20544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Czynniki warunkujące rozwój:</a:t>
              </a:r>
              <a:endParaRPr lang="pl-PL" altLang="pl-PL" sz="1400" dirty="0" smtClean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Wzrost </a:t>
              </a: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liczby członków rodziny i jej gałęzi 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Wzrost liczby pokoleń</a:t>
              </a:r>
              <a:endParaRPr lang="pl-PL" altLang="pl-PL" sz="1400" dirty="0" smtClean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Różnicowanie </a:t>
              </a: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się grup interesów </a:t>
              </a:r>
              <a:endParaRPr lang="pl-PL" altLang="pl-PL" sz="1400" dirty="0"/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pl-PL" alt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Zmiany w strukturze własności firmy rodzinnej</a:t>
              </a:r>
              <a:endParaRPr lang="pl-PL" altLang="pl-PL" sz="1400" dirty="0">
                <a:latin typeface="Arial" panose="020B0604020202020204" pitchFamily="34" charset="0"/>
              </a:endParaRPr>
            </a:p>
          </p:txBody>
        </p:sp>
        <p:cxnSp>
          <p:nvCxnSpPr>
            <p:cNvPr id="9" name="Łącznik prosty 8"/>
            <p:cNvCxnSpPr/>
            <p:nvPr/>
          </p:nvCxnSpPr>
          <p:spPr>
            <a:xfrm>
              <a:off x="5868244" y="2052327"/>
              <a:ext cx="0" cy="4286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>
            <a:xfrm>
              <a:off x="8392369" y="2052327"/>
              <a:ext cx="0" cy="4286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2727" y="1053443"/>
            <a:ext cx="67190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PODSYSTEM ZARZĄDZANIA RODZINĄ (ANG. FAMILY GOVERNANCE)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 ZADANIA, FUNKCJE I CZYNNIKI WARUNKUJĄCE JEGO ROZWÓJ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dirty="0">
              <a:latin typeface="Arial" panose="020B0604020202020204" pitchFamily="34" charset="0"/>
            </a:endParaRPr>
          </a:p>
        </p:txBody>
      </p:sp>
      <p:cxnSp>
        <p:nvCxnSpPr>
          <p:cNvPr id="13" name="Łącznik prosty 12"/>
          <p:cNvCxnSpPr/>
          <p:nvPr/>
        </p:nvCxnSpPr>
        <p:spPr>
          <a:xfrm>
            <a:off x="5834186" y="3119699"/>
            <a:ext cx="0" cy="4286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5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62584" y="1374521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PODSYSTEM ZARZĄDZANIA RODZINĄ I JEGO KLUCZOWE ELEMENTY</a:t>
            </a:r>
          </a:p>
          <a:p>
            <a:pPr marL="0" lvl="0" indent="0">
              <a:buNone/>
            </a:pPr>
            <a:endParaRPr lang="pl-PL" sz="1800" dirty="0" smtClean="0"/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Spotkania </a:t>
            </a:r>
            <a:r>
              <a:rPr lang="pl-PL" sz="1400" dirty="0">
                <a:solidFill>
                  <a:srgbClr val="333A97"/>
                </a:solidFill>
              </a:rPr>
              <a:t>rodziny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Zgromadzenia rodziny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Rada rodziny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Konstytucja rodziny</a:t>
            </a:r>
          </a:p>
        </p:txBody>
      </p:sp>
    </p:spTree>
    <p:extLst>
      <p:ext uri="{BB962C8B-B14F-4D97-AF65-F5344CB8AC3E}">
        <p14:creationId xmlns:p14="http://schemas.microsoft.com/office/powerpoint/2010/main" val="293058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292353"/>
            <a:ext cx="10515600" cy="4120896"/>
          </a:xfrm>
        </p:spPr>
        <p:txBody>
          <a:bodyPr>
            <a:normAutofit/>
          </a:bodyPr>
          <a:lstStyle/>
          <a:p>
            <a:pPr marL="742950" lvl="1" indent="-285750">
              <a:buFont typeface="Arial" charset="0"/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SPOTKANIA RODZINY - FAMILY MEETING</a:t>
            </a:r>
            <a:endParaRPr 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Próba jego zdefiniowania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Próba określenia jego uczestników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W jaki sposób działa?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Próba wskazania jego funkcji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Próba wskazania potencjalnych tematów poruszanych na nich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Próba oceny jego przydatności</a:t>
            </a:r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05840" y="1125538"/>
            <a:ext cx="820896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900" b="1" dirty="0" smtClean="0">
                <a:solidFill>
                  <a:srgbClr val="E6398C"/>
                </a:solidFill>
              </a:rPr>
              <a:t>SPOTKANIA </a:t>
            </a:r>
            <a:r>
              <a:rPr lang="pl-PL" altLang="pl-PL" sz="1900" b="1" dirty="0">
                <a:solidFill>
                  <a:srgbClr val="E6398C"/>
                </a:solidFill>
              </a:rPr>
              <a:t>RODZINY </a:t>
            </a:r>
            <a:r>
              <a:rPr lang="pl-PL" altLang="pl-PL" sz="1900" b="1" dirty="0" smtClean="0">
                <a:solidFill>
                  <a:srgbClr val="E6398C"/>
                </a:solidFill>
              </a:rPr>
              <a:t>- FAMILY </a:t>
            </a:r>
            <a:r>
              <a:rPr lang="pl-PL" altLang="pl-PL" sz="1900" b="1" dirty="0">
                <a:solidFill>
                  <a:srgbClr val="E6398C"/>
                </a:solidFill>
              </a:rPr>
              <a:t>MEETING</a:t>
            </a:r>
          </a:p>
          <a:p>
            <a:pPr marL="0" indent="0">
              <a:buNone/>
            </a:pPr>
            <a:endParaRPr lang="pl-PL" sz="1800" dirty="0">
              <a:solidFill>
                <a:srgbClr val="E6398C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W </a:t>
            </a:r>
            <a:r>
              <a:rPr lang="pl-PL" altLang="pl-PL" sz="1400" dirty="0">
                <a:solidFill>
                  <a:srgbClr val="333A97"/>
                </a:solidFill>
              </a:rPr>
              <a:t>zależności od fazy rozwoju rodziny i rodzinnego biznesu spotkania rodziny mogą mieć różny charakter</a:t>
            </a:r>
          </a:p>
          <a:p>
            <a:pPr marL="609600" indent="-609600"/>
            <a:endParaRPr lang="pl-PL" altLang="pl-PL" sz="1400" dirty="0">
              <a:solidFill>
                <a:srgbClr val="333A97"/>
              </a:solidFill>
            </a:endParaRPr>
          </a:p>
          <a:p>
            <a:pPr marL="742950" lvl="2" indent="-285750"/>
            <a:r>
              <a:rPr lang="pl-PL" altLang="pl-PL" sz="1400" dirty="0">
                <a:solidFill>
                  <a:srgbClr val="333A97"/>
                </a:solidFill>
              </a:rPr>
              <a:t>W przypadku fazy kontrolującego właściciela </a:t>
            </a:r>
            <a:r>
              <a:rPr lang="de-DE" altLang="pl-PL" sz="1400" dirty="0">
                <a:solidFill>
                  <a:srgbClr val="333A97"/>
                </a:solidFill>
              </a:rPr>
              <a:t>(</a:t>
            </a:r>
            <a:r>
              <a:rPr lang="de-DE" altLang="pl-PL" sz="1400" dirty="0" err="1">
                <a:solidFill>
                  <a:srgbClr val="333A97"/>
                </a:solidFill>
              </a:rPr>
              <a:t>Neubaer</a:t>
            </a:r>
            <a:r>
              <a:rPr lang="de-DE" altLang="pl-PL" sz="1400" dirty="0">
                <a:solidFill>
                  <a:srgbClr val="333A97"/>
                </a:solidFill>
              </a:rPr>
              <a:t> F., </a:t>
            </a:r>
            <a:r>
              <a:rPr lang="de-DE" altLang="pl-PL" sz="1400" dirty="0" err="1">
                <a:solidFill>
                  <a:srgbClr val="333A97"/>
                </a:solidFill>
              </a:rPr>
              <a:t>Lank</a:t>
            </a:r>
            <a:r>
              <a:rPr lang="de-DE" altLang="pl-PL" sz="1400" dirty="0">
                <a:solidFill>
                  <a:srgbClr val="333A97"/>
                </a:solidFill>
              </a:rPr>
              <a:t> A. G., 1998, s. 80; </a:t>
            </a:r>
            <a:r>
              <a:rPr lang="de-DE" altLang="pl-PL" sz="1400" dirty="0" err="1">
                <a:solidFill>
                  <a:srgbClr val="333A97"/>
                </a:solidFill>
              </a:rPr>
              <a:t>Gersick</a:t>
            </a:r>
            <a:r>
              <a:rPr lang="de-DE" altLang="pl-PL" sz="1400" dirty="0">
                <a:solidFill>
                  <a:srgbClr val="333A97"/>
                </a:solidFill>
              </a:rPr>
              <a:t>, K. E. i in. 1997)</a:t>
            </a:r>
            <a:r>
              <a:rPr lang="pl-PL" altLang="pl-PL" sz="1400" dirty="0">
                <a:solidFill>
                  <a:srgbClr val="333A97"/>
                </a:solidFill>
              </a:rPr>
              <a:t>: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najprostszy element podsystemu zarządzania rodziną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nieformalna struktura 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spotkania męża/żony – przedsiębiorcy ze swoim współmałżonkiem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dyskutowane są problemy dotyczące zarówno firmy jak i rodziny</a:t>
            </a:r>
          </a:p>
          <a:p>
            <a:pPr lvl="2" indent="-285750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podtrzymywanie rodzinnych relacji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1053274"/>
          </a:xfrm>
        </p:spPr>
        <p:txBody>
          <a:bodyPr>
            <a:noAutofit/>
          </a:bodyPr>
          <a:lstStyle/>
          <a:p>
            <a:pPr algn="l"/>
            <a:r>
              <a:rPr lang="pl-PL" sz="1800" b="1" dirty="0">
                <a:solidFill>
                  <a:srgbClr val="E6398C"/>
                </a:solidFill>
              </a:rPr>
              <a:t>SYSTEM ŁAD RODZINY/SYSTEM ZARZĄDZANIA RODZINĄ</a:t>
            </a:r>
            <a:br>
              <a:rPr lang="pl-PL" sz="1800" b="1" dirty="0">
                <a:solidFill>
                  <a:srgbClr val="E6398C"/>
                </a:solidFill>
              </a:rPr>
            </a:br>
            <a:r>
              <a:rPr lang="pl-PL" sz="1800" b="1" dirty="0" smtClean="0">
                <a:solidFill>
                  <a:srgbClr val="E6398C"/>
                </a:solidFill>
              </a:rPr>
              <a:t>PODSTAWOWE </a:t>
            </a:r>
            <a:r>
              <a:rPr lang="pl-PL" sz="1800" b="1" dirty="0">
                <a:solidFill>
                  <a:srgbClr val="E6398C"/>
                </a:solidFill>
              </a:rPr>
              <a:t>MECHANIZMY ORAZ FUNKCJE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r>
              <a:rPr lang="pl-PL" dirty="0" smtClean="0"/>
              <a:t>Dr hab. Izabela </a:t>
            </a:r>
            <a:r>
              <a:rPr lang="pl-PL" dirty="0" err="1" smtClean="0"/>
              <a:t>Koładkiewicz</a:t>
            </a:r>
            <a:r>
              <a:rPr lang="pl-PL" dirty="0" smtClean="0"/>
              <a:t>, Prof. ALK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88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38200" y="1219200"/>
            <a:ext cx="10515600" cy="471488"/>
          </a:xfrm>
        </p:spPr>
        <p:txBody>
          <a:bodyPr>
            <a:normAutofit fontScale="90000"/>
          </a:bodyPr>
          <a:lstStyle/>
          <a:p>
            <a:pPr algn="r"/>
            <a:r>
              <a:rPr lang="pl-PL" sz="4000" dirty="0" smtClean="0">
                <a:solidFill>
                  <a:srgbClr val="C00000"/>
                </a:solidFill>
              </a:rPr>
              <a:t> </a:t>
            </a:r>
            <a:endParaRPr lang="pl-PL" sz="4000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94232" y="1414273"/>
            <a:ext cx="10515600" cy="4279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FUNKCJE SPOTKAŃ RODZINNYCH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Spotkania tego typu umożliwiają członkom </a:t>
            </a:r>
            <a:r>
              <a:rPr lang="pl-PL" altLang="pl-PL" sz="1400" dirty="0" smtClean="0">
                <a:solidFill>
                  <a:srgbClr val="333A97"/>
                </a:solidFill>
              </a:rPr>
              <a:t>rodziny (</a:t>
            </a:r>
            <a:r>
              <a:rPr lang="pl-PL" altLang="pl-PL" sz="1400" dirty="0">
                <a:solidFill>
                  <a:srgbClr val="333A97"/>
                </a:solidFill>
              </a:rPr>
              <a:t>IFC Family Business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, 2008, s. 29)</a:t>
            </a:r>
            <a:r>
              <a:rPr lang="pl-PL" altLang="pl-PL" sz="1400" dirty="0" smtClean="0">
                <a:solidFill>
                  <a:srgbClr val="333A97"/>
                </a:solidFill>
              </a:rPr>
              <a:t>:</a:t>
            </a:r>
            <a:endParaRPr lang="pl-PL" alt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komunikowanie rodzinnych wartości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 smtClean="0">
                <a:solidFill>
                  <a:srgbClr val="333A97"/>
                </a:solidFill>
              </a:rPr>
              <a:t>edukację </a:t>
            </a:r>
            <a:r>
              <a:rPr lang="pl-PL" altLang="pl-PL" sz="1400" dirty="0">
                <a:solidFill>
                  <a:srgbClr val="333A97"/>
                </a:solidFill>
              </a:rPr>
              <a:t>członków rodziny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kreowanie nowych pomysłów biznesowych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rozwijanie umiejętności współpracy różnych grup interesów obecnych w rodzinie i zaangażowanych w biznes rodzinny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przygotowanie przedstawicieli kolejnego pokolenia do przejęcia pałeczki lidera rodzinnego </a:t>
            </a:r>
            <a:r>
              <a:rPr lang="pl-PL" altLang="pl-PL" sz="1400" dirty="0" smtClean="0">
                <a:solidFill>
                  <a:srgbClr val="333A97"/>
                </a:solidFill>
              </a:rPr>
              <a:t>biznesu</a:t>
            </a:r>
            <a:endParaRPr lang="pl-PL" altLang="pl-PL" sz="1400" dirty="0">
              <a:solidFill>
                <a:srgbClr val="333A97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5614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398905"/>
            <a:ext cx="10515600" cy="358762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SPOTKANIA RODZINY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E6398C"/>
              </a:solidFill>
            </a:endParaRPr>
          </a:p>
          <a:p>
            <a:r>
              <a:rPr lang="pl-PL" altLang="pl-PL" sz="1400" dirty="0" smtClean="0">
                <a:solidFill>
                  <a:srgbClr val="333A97"/>
                </a:solidFill>
              </a:rPr>
              <a:t>Jakie </a:t>
            </a:r>
            <a:r>
              <a:rPr lang="pl-PL" altLang="pl-PL" sz="1400" dirty="0">
                <a:solidFill>
                  <a:srgbClr val="333A97"/>
                </a:solidFill>
              </a:rPr>
              <a:t>należy podjąć działania celem profesjonalizacji spotkań rodziny? </a:t>
            </a:r>
          </a:p>
          <a:p>
            <a:r>
              <a:rPr lang="pl-PL" altLang="pl-PL" sz="1400" dirty="0">
                <a:solidFill>
                  <a:srgbClr val="333A97"/>
                </a:solidFill>
              </a:rPr>
              <a:t>Jakie potencjalne korzyści może przynieść profesjonalizacja spotkań rodziny?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43128" y="1207008"/>
            <a:ext cx="10515600" cy="4714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313561"/>
            <a:ext cx="10515600" cy="358762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1900" b="1" dirty="0" smtClean="0">
                <a:solidFill>
                  <a:srgbClr val="E6398C"/>
                </a:solidFill>
              </a:rPr>
              <a:t>PROFESJONALIZACJA SPOTKAŃ RODZINY - KLUCZOWE DZIAŁANIA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Cel spotkania</a:t>
            </a:r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Kto w nim powinien uczestniczyć</a:t>
            </a:r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Data spotkania – z wyprzedzeniem</a:t>
            </a:r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Przygotowanie materiałów </a:t>
            </a:r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Miejsce spotkania</a:t>
            </a:r>
          </a:p>
          <a:p>
            <a:pPr marL="742950" lvl="1" indent="-285750">
              <a:buFont typeface="Arial" charset="0"/>
            </a:pPr>
            <a:r>
              <a:rPr lang="pl-PL" altLang="pl-PL" sz="1500" dirty="0">
                <a:solidFill>
                  <a:srgbClr val="333A97"/>
                </a:solidFill>
              </a:rPr>
              <a:t>Zasady funkcjonowania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zawartości 2"/>
          <p:cNvSpPr>
            <a:spLocks noGrp="1"/>
          </p:cNvSpPr>
          <p:nvPr>
            <p:ph idx="4294967295"/>
          </p:nvPr>
        </p:nvSpPr>
        <p:spPr>
          <a:xfrm>
            <a:off x="1194816" y="1412876"/>
            <a:ext cx="9149335" cy="475297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1800" b="1" dirty="0" smtClean="0">
                <a:solidFill>
                  <a:srgbClr val="E6398C"/>
                </a:solidFill>
              </a:rPr>
              <a:t>SPOTKANIA RODZINY - FAMILY MEETING - PODSUMOWANIE </a:t>
            </a:r>
            <a:r>
              <a:rPr lang="pl-PL" altLang="pl-PL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pl-PL"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altLang="pl-PL" sz="1400" dirty="0" smtClean="0">
              <a:solidFill>
                <a:srgbClr val="0070C0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Najprostsza struktura systemu family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Wysoki poziom nieformalności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Funkcja komunikacyjna - podstawowa funkcja </a:t>
            </a:r>
          </a:p>
          <a:p>
            <a:pPr lvl="1">
              <a:buFont typeface="Arial" charset="0"/>
              <a:buChar char="•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W zależności od sytuacji poświęcone są tylko sprawom firmowym albo stanowią mieszankę problemów rodzinnych i firmy</a:t>
            </a:r>
          </a:p>
          <a:p>
            <a:pPr lvl="1">
              <a:buFont typeface="Arial" charset="0"/>
              <a:buChar char="•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Ważnym wymiarem tych spotkań jest ich edukacyjny charakter, w szczególności dla młodszego pokolenia</a:t>
            </a:r>
          </a:p>
          <a:p>
            <a:pPr lvl="1">
              <a:buFont typeface="Arial" charset="0"/>
              <a:buChar char="•"/>
              <a:defRPr/>
            </a:pPr>
            <a:r>
              <a:rPr lang="pl-PL" altLang="pl-PL" sz="1400" dirty="0">
                <a:solidFill>
                  <a:srgbClr val="333A97"/>
                </a:solidFill>
              </a:rPr>
              <a:t>Wraz ze wzrostem złożoności rodziny ich formuła może ewoluować w kierunku bardziej sformalizowanych 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38200" y="1219200"/>
            <a:ext cx="10515600" cy="4714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58762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sz="1800" b="1" dirty="0" smtClean="0">
                <a:solidFill>
                  <a:srgbClr val="E6398C"/>
                </a:solidFill>
              </a:rPr>
              <a:t>ZGROMADZENIE </a:t>
            </a:r>
            <a:r>
              <a:rPr lang="pl-PL" sz="1800" b="1" dirty="0">
                <a:solidFill>
                  <a:srgbClr val="E6398C"/>
                </a:solidFill>
              </a:rPr>
              <a:t>RODZINY</a:t>
            </a:r>
          </a:p>
          <a:p>
            <a:pPr marL="0" indent="0">
              <a:buNone/>
              <a:defRPr/>
            </a:pPr>
            <a:endParaRPr lang="pl-PL" sz="1800" dirty="0" smtClean="0"/>
          </a:p>
          <a:p>
            <a:pPr lvl="1">
              <a:defRPr/>
            </a:pPr>
            <a:r>
              <a:rPr lang="pl-PL" sz="1400" dirty="0">
                <a:solidFill>
                  <a:srgbClr val="333A97"/>
                </a:solidFill>
              </a:rPr>
              <a:t>Jakie aktywności są realizowane?</a:t>
            </a:r>
          </a:p>
          <a:p>
            <a:pPr lvl="1">
              <a:defRPr/>
            </a:pPr>
            <a:r>
              <a:rPr lang="pl-PL" sz="1400" dirty="0">
                <a:solidFill>
                  <a:srgbClr val="333A97"/>
                </a:solidFill>
              </a:rPr>
              <a:t>Jaki jest cel poszczególnych wydarzeń? </a:t>
            </a:r>
          </a:p>
          <a:p>
            <a:pPr lvl="1">
              <a:defRPr/>
            </a:pPr>
            <a:r>
              <a:rPr lang="pl-PL" sz="1400" dirty="0">
                <a:solidFill>
                  <a:srgbClr val="333A97"/>
                </a:solidFill>
              </a:rPr>
              <a:t>Jaki jest cel Zgromadzenia rodziny?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pl-PL" dirty="0" smtClean="0"/>
          </a:p>
          <a:p>
            <a:pPr marL="0" indent="0"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740664" y="1337945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ZGROMADZENIE RODZINY - FAMILY ASSEMBLY</a:t>
            </a:r>
          </a:p>
          <a:p>
            <a:pPr marL="457200" lvl="1" indent="0">
              <a:buNone/>
            </a:pPr>
            <a:endParaRPr lang="pl-PL" sz="18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Potrzeba </a:t>
            </a:r>
            <a:r>
              <a:rPr lang="pl-PL" altLang="pl-PL" sz="1400" dirty="0">
                <a:solidFill>
                  <a:srgbClr val="333A97"/>
                </a:solidFill>
              </a:rPr>
              <a:t>jego utworzenia pojawia się w kolejnych fazach </a:t>
            </a:r>
            <a:r>
              <a:rPr lang="pl-PL" altLang="pl-PL" sz="1400" dirty="0" smtClean="0">
                <a:solidFill>
                  <a:srgbClr val="333A97"/>
                </a:solidFill>
              </a:rPr>
              <a:t>rozwoju własności </a:t>
            </a:r>
            <a:r>
              <a:rPr lang="pl-PL" altLang="pl-PL" sz="1400" dirty="0">
                <a:solidFill>
                  <a:srgbClr val="333A97"/>
                </a:solidFill>
              </a:rPr>
              <a:t>tj.: Partnerstwo rodzeństwa czy Konsorcjum kuzynów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Krytyczna wielkość rodziny- 30-40 członków (</a:t>
            </a:r>
            <a:r>
              <a:rPr lang="pl-PL" altLang="pl-PL" sz="1400" dirty="0" err="1">
                <a:solidFill>
                  <a:srgbClr val="333A97"/>
                </a:solidFill>
              </a:rPr>
              <a:t>Neubauer</a:t>
            </a:r>
            <a:r>
              <a:rPr lang="pl-PL" altLang="pl-PL" sz="1400" dirty="0">
                <a:solidFill>
                  <a:srgbClr val="333A97"/>
                </a:solidFill>
              </a:rPr>
              <a:t> F., </a:t>
            </a:r>
            <a:r>
              <a:rPr lang="pl-PL" altLang="pl-PL" sz="1400" dirty="0" err="1">
                <a:solidFill>
                  <a:srgbClr val="333A97"/>
                </a:solidFill>
              </a:rPr>
              <a:t>Lank</a:t>
            </a:r>
            <a:r>
              <a:rPr lang="pl-PL" altLang="pl-PL" sz="1400" dirty="0">
                <a:solidFill>
                  <a:srgbClr val="333A97"/>
                </a:solidFill>
              </a:rPr>
              <a:t> A. G., 1998, s. 81) </a:t>
            </a:r>
          </a:p>
          <a:p>
            <a:pPr lvl="1">
              <a:buFont typeface="Arial" panose="020B0604020202020204" pitchFamily="34" charset="0"/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W założeniu jego stworzenie ma na celu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identyfikację potencjalnych konfliktów, najczęściej wynikających z asymetrii informacji pomiędzy członkami rodziny (</a:t>
            </a:r>
            <a:r>
              <a:rPr lang="pl-PL" altLang="pl-PL" sz="1400" dirty="0" err="1">
                <a:solidFill>
                  <a:srgbClr val="333A97"/>
                </a:solidFill>
              </a:rPr>
              <a:t>insiderzy</a:t>
            </a:r>
            <a:r>
              <a:rPr lang="pl-PL" altLang="pl-PL" sz="1400" dirty="0">
                <a:solidFill>
                  <a:srgbClr val="333A97"/>
                </a:solidFill>
              </a:rPr>
              <a:t> versus outsiderzy) i poszukiwanie dla nich możliwych rozwiązań celem osiągnięcia konsensusu. (IFC Family Business </a:t>
            </a:r>
            <a:r>
              <a:rPr lang="pl-PL" altLang="pl-PL" sz="1400" dirty="0" err="1">
                <a:solidFill>
                  <a:srgbClr val="333A97"/>
                </a:solidFill>
              </a:rPr>
              <a:t>Governance</a:t>
            </a:r>
            <a:r>
              <a:rPr lang="pl-PL" altLang="pl-PL" sz="1400" dirty="0">
                <a:solidFill>
                  <a:srgbClr val="333A97"/>
                </a:solidFill>
              </a:rPr>
              <a:t>, 2008, s.9)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316736" y="1135425"/>
            <a:ext cx="9211056" cy="45693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ZGROMADZENIE </a:t>
            </a:r>
            <a:r>
              <a:rPr lang="pl-PL" sz="1800" b="1" dirty="0">
                <a:solidFill>
                  <a:srgbClr val="E6398C"/>
                </a:solidFill>
              </a:rPr>
              <a:t>RODZINY - FAMILY ASSEMBLY </a:t>
            </a:r>
          </a:p>
          <a:p>
            <a:pPr marL="457200" lvl="1" indent="0">
              <a:buNone/>
            </a:pPr>
            <a:endParaRPr lang="pl-PL" sz="1800" dirty="0" smtClean="0"/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Charakter </a:t>
            </a:r>
            <a:r>
              <a:rPr lang="pl-PL" sz="1400" dirty="0">
                <a:solidFill>
                  <a:srgbClr val="333A97"/>
                </a:solidFill>
              </a:rPr>
              <a:t>formalny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Odbywa się zazwyczaj raz do roku i trwa dzień lub dwa dni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Wydarzenie otwarte dla wszystkich członków rodziny, ale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dodatkowe kryteria decydujące o zaproszeniu do wzięcia w nim udziału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podział na „aktywnych” i „biernych” uczestników, którzy mogą brać udział we wszystkich spotkaniach (merytorycznych i integracyjnych) lub jedynie w ich części (np. integracyjnych).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8176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374521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ZGROMADZENIE RODZINY- FAMILY ASSEMBLY</a:t>
            </a:r>
            <a:endParaRPr lang="pl-PL" sz="1800" b="1" dirty="0" smtClean="0">
              <a:solidFill>
                <a:srgbClr val="E6398C"/>
              </a:solidFill>
            </a:endParaRPr>
          </a:p>
          <a:p>
            <a:pPr marL="742950" lvl="1" indent="-285750">
              <a:buFont typeface="Arial" charset="0"/>
              <a:buNone/>
            </a:pPr>
            <a:endParaRPr lang="pl-PL" sz="18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Wzrost </a:t>
            </a:r>
            <a:r>
              <a:rPr lang="pl-PL" sz="1400" dirty="0">
                <a:solidFill>
                  <a:srgbClr val="333A97"/>
                </a:solidFill>
              </a:rPr>
              <a:t>wiedzy na temat rodzinnego biznesu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co zdarzyło się w rodzinnym przedsiębiorstwie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jakie zmiany w nim zaszły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z jakimi problemami musiało się zmierzyć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 jakie nowe wyzwania stoją obecnie przed nim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Integracja członków rodziny, szczególnie młodszych pokoleń</a:t>
            </a:r>
          </a:p>
        </p:txBody>
      </p:sp>
    </p:spTree>
    <p:extLst>
      <p:ext uri="{BB962C8B-B14F-4D97-AF65-F5344CB8AC3E}">
        <p14:creationId xmlns:p14="http://schemas.microsoft.com/office/powerpoint/2010/main" val="342282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789432" y="1520001"/>
            <a:ext cx="10515600" cy="3722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ZGROMADZENIE RODZINY - FAMILY ASSEMBLY</a:t>
            </a:r>
          </a:p>
          <a:p>
            <a:pPr marL="0" indent="0">
              <a:buNone/>
            </a:pPr>
            <a:endParaRPr lang="pl-PL" sz="2100" dirty="0">
              <a:solidFill>
                <a:srgbClr val="E6398C"/>
              </a:solidFill>
            </a:endParaRPr>
          </a:p>
          <a:p>
            <a:pPr marL="742950" lvl="1" indent="-285750">
              <a:buFont typeface="Arial" charset="0"/>
            </a:pPr>
            <a:r>
              <a:rPr lang="pl-PL" altLang="pl-PL" sz="1400" dirty="0" smtClean="0">
                <a:solidFill>
                  <a:srgbClr val="333A97"/>
                </a:solidFill>
              </a:rPr>
              <a:t>Podstawowym </a:t>
            </a:r>
            <a:r>
              <a:rPr lang="pl-PL" altLang="pl-PL" sz="1400" dirty="0">
                <a:solidFill>
                  <a:srgbClr val="333A97"/>
                </a:solidFill>
              </a:rPr>
              <a:t>celem powołania Zgromadzenia Rodziny: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jest konsolidacja rodziny, w wyniku: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zacieśniania więzów rodzinnych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wzrost zrozumienia i akceptacji dla tego co się dzieje w rodzinnym biznesie</a:t>
            </a:r>
          </a:p>
          <a:p>
            <a:pPr marL="742950" lvl="1" indent="-285750">
              <a:buFont typeface="Arial" charset="0"/>
            </a:pPr>
            <a:endParaRPr lang="pl-PL" altLang="pl-PL" sz="1600" dirty="0" smtClean="0">
              <a:solidFill>
                <a:srgbClr val="333A97"/>
              </a:solidFill>
            </a:endParaRPr>
          </a:p>
          <a:p>
            <a:pPr marL="742950" lvl="1" indent="-285750">
              <a:buFont typeface="Arial" charset="0"/>
            </a:pPr>
            <a:r>
              <a:rPr lang="pl-PL" altLang="pl-PL" sz="1400" dirty="0" smtClean="0">
                <a:solidFill>
                  <a:srgbClr val="333A97"/>
                </a:solidFill>
              </a:rPr>
              <a:t>Do </a:t>
            </a:r>
            <a:r>
              <a:rPr lang="pl-PL" altLang="pl-PL" sz="1400" dirty="0">
                <a:solidFill>
                  <a:srgbClr val="333A97"/>
                </a:solidFill>
              </a:rPr>
              <a:t>jego zadań należy: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informowanie wszystkich członków rodziny na temat tego co się dzieje w rodzinnym biznesie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możliwość wypowiedzenia swoich opinii dotyczących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rozwoju firmy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kwestii związanych z rodziną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4"/>
          <p:cNvSpPr txBox="1">
            <a:spLocks noChangeArrowheads="1"/>
          </p:cNvSpPr>
          <p:nvPr/>
        </p:nvSpPr>
        <p:spPr bwMode="auto">
          <a:xfrm>
            <a:off x="2084834" y="2449830"/>
            <a:ext cx="2076451" cy="628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Zgromadzenie rodziny </a:t>
            </a:r>
            <a:endParaRPr lang="pl-PL" altLang="pl-PL" sz="1600">
              <a:latin typeface="Arial" panose="020B0604020202020204" pitchFamily="34" charset="0"/>
            </a:endParaRPr>
          </a:p>
        </p:txBody>
      </p:sp>
      <p:sp>
        <p:nvSpPr>
          <p:cNvPr id="3" name="Pole tekstowe 35"/>
          <p:cNvSpPr txBox="1">
            <a:spLocks noChangeArrowheads="1"/>
          </p:cNvSpPr>
          <p:nvPr/>
        </p:nvSpPr>
        <p:spPr bwMode="auto">
          <a:xfrm>
            <a:off x="5519936" y="1155064"/>
            <a:ext cx="2400930" cy="3429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 integracji rodziny </a:t>
            </a:r>
            <a:endParaRPr lang="pl-PL" altLang="pl-PL" sz="1600" dirty="0">
              <a:latin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4161864" y="2797493"/>
            <a:ext cx="561975" cy="95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Łącznik prosty 4"/>
          <p:cNvCxnSpPr/>
          <p:nvPr/>
        </p:nvCxnSpPr>
        <p:spPr>
          <a:xfrm>
            <a:off x="4711503" y="1326515"/>
            <a:ext cx="21860" cy="26796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4701978" y="1326514"/>
            <a:ext cx="81795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37"/>
          <p:cNvSpPr txBox="1">
            <a:spLocks noChangeArrowheads="1"/>
          </p:cNvSpPr>
          <p:nvPr/>
        </p:nvSpPr>
        <p:spPr bwMode="auto">
          <a:xfrm>
            <a:off x="5519936" y="3739624"/>
            <a:ext cx="2592289" cy="561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 wymiany informacji i poglądów na temat firmy </a:t>
            </a:r>
            <a:endParaRPr lang="pl-PL" altLang="pl-PL" sz="1600">
              <a:latin typeface="Arial" panose="020B0604020202020204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6143625" y="5013176"/>
            <a:ext cx="609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6143625" y="5995733"/>
            <a:ext cx="5715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Pole tekstowe 7"/>
          <p:cNvSpPr txBox="1">
            <a:spLocks noChangeArrowheads="1"/>
          </p:cNvSpPr>
          <p:nvPr/>
        </p:nvSpPr>
        <p:spPr bwMode="auto">
          <a:xfrm>
            <a:off x="6672065" y="1640632"/>
            <a:ext cx="2085975" cy="5619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Poznanie się nowych członków rodziny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sp>
        <p:nvSpPr>
          <p:cNvPr id="11" name="Pole tekstowe 15"/>
          <p:cNvSpPr txBox="1">
            <a:spLocks noChangeArrowheads="1"/>
          </p:cNvSpPr>
          <p:nvPr/>
        </p:nvSpPr>
        <p:spPr bwMode="auto">
          <a:xfrm>
            <a:off x="6682051" y="2516506"/>
            <a:ext cx="2085975" cy="66865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i wzmacnianie relacji między członkami  rodziny 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12" name="Pole tekstowe 39"/>
          <p:cNvSpPr txBox="1">
            <a:spLocks noChangeArrowheads="1"/>
          </p:cNvSpPr>
          <p:nvPr/>
        </p:nvSpPr>
        <p:spPr bwMode="auto">
          <a:xfrm>
            <a:off x="6667500" y="4605085"/>
            <a:ext cx="2164804" cy="6953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Poznanie i zrozumienie zasad  działania rodzinnego przedsiębiorstwa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6143625" y="4276574"/>
            <a:ext cx="0" cy="17163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6109970" y="1506856"/>
            <a:ext cx="0" cy="12906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Pole tekstowe 67"/>
          <p:cNvSpPr txBox="1">
            <a:spLocks noChangeArrowheads="1"/>
          </p:cNvSpPr>
          <p:nvPr/>
        </p:nvSpPr>
        <p:spPr bwMode="auto">
          <a:xfrm>
            <a:off x="6672065" y="5645239"/>
            <a:ext cx="2085975" cy="6953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Informacja na temat zachodzących zmian w rodzinnej firmie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cxnSp>
        <p:nvCxnSpPr>
          <p:cNvPr id="18" name="Łącznik prosty 17"/>
          <p:cNvCxnSpPr/>
          <p:nvPr/>
        </p:nvCxnSpPr>
        <p:spPr>
          <a:xfrm flipV="1">
            <a:off x="6110550" y="1921618"/>
            <a:ext cx="5715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070" y="937171"/>
            <a:ext cx="715939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ZGROMADZENIE </a:t>
            </a:r>
            <a:r>
              <a:rPr lang="pl-PL" altLang="pl-PL" b="1" dirty="0">
                <a:solidFill>
                  <a:srgbClr val="E6398C"/>
                </a:solidFill>
              </a:rPr>
              <a:t>RODZINY </a:t>
            </a:r>
            <a:endParaRPr lang="pl-PL" altLang="pl-PL" b="1" dirty="0" smtClean="0">
              <a:solidFill>
                <a:srgbClr val="E6398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PODSTAWOWE </a:t>
            </a:r>
            <a:r>
              <a:rPr lang="pl-PL" altLang="pl-PL" b="1" dirty="0">
                <a:solidFill>
                  <a:srgbClr val="E6398C"/>
                </a:solidFill>
              </a:rPr>
              <a:t>FUNKCJE I ZADANIA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1524001" y="154887"/>
            <a:ext cx="18473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9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latin typeface="Arial" panose="020B0604020202020204" pitchFamily="34" charset="0"/>
              </a:rPr>
              <a:t/>
            </a:r>
            <a:br>
              <a:rPr lang="pl-PL" altLang="pl-PL">
                <a:latin typeface="Arial" panose="020B0604020202020204" pitchFamily="34" charset="0"/>
              </a:rPr>
            </a:br>
            <a:endParaRPr lang="pl-PL" altLang="pl-PL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524000" y="560457"/>
            <a:ext cx="219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altLang="pl-PL" sz="9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cxnSp>
        <p:nvCxnSpPr>
          <p:cNvPr id="26" name="Łącznik prosty 25"/>
          <p:cNvCxnSpPr/>
          <p:nvPr/>
        </p:nvCxnSpPr>
        <p:spPr>
          <a:xfrm flipV="1">
            <a:off x="6096000" y="2797492"/>
            <a:ext cx="5715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4723838" y="4006193"/>
            <a:ext cx="817958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15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58762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SYSTEM ŁAD RODZINY/SYSTEM ZARZĄDZANIA RODZINĄ</a:t>
            </a:r>
          </a:p>
          <a:p>
            <a:endParaRPr lang="pl-PL" dirty="0" smtClean="0"/>
          </a:p>
          <a:p>
            <a:r>
              <a:rPr lang="pl-PL" sz="1400" dirty="0" smtClean="0">
                <a:solidFill>
                  <a:srgbClr val="0070C0"/>
                </a:solidFill>
              </a:rPr>
              <a:t>Co dzieje </a:t>
            </a:r>
            <a:r>
              <a:rPr lang="pl-PL" sz="1400" dirty="0">
                <a:solidFill>
                  <a:srgbClr val="0070C0"/>
                </a:solidFill>
              </a:rPr>
              <a:t>się z </a:t>
            </a:r>
            <a:r>
              <a:rPr lang="pl-PL" sz="1400" dirty="0" smtClean="0">
                <a:solidFill>
                  <a:srgbClr val="0070C0"/>
                </a:solidFill>
              </a:rPr>
              <a:t>rodziną właścicieli wraz z upływem czasu? </a:t>
            </a:r>
          </a:p>
          <a:p>
            <a:r>
              <a:rPr lang="pl-PL" sz="1400" dirty="0" smtClean="0">
                <a:solidFill>
                  <a:srgbClr val="0070C0"/>
                </a:solidFill>
              </a:rPr>
              <a:t>Jakie procesy w niej zachodzą?</a:t>
            </a:r>
            <a:endParaRPr lang="pl-PL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/>
          </p:cNvSpPr>
          <p:nvPr>
            <p:ph type="body" idx="4294967295"/>
          </p:nvPr>
        </p:nvSpPr>
        <p:spPr>
          <a:xfrm>
            <a:off x="899160" y="1386713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RADA </a:t>
            </a:r>
            <a:r>
              <a:rPr lang="pl-PL" altLang="pl-PL" sz="1800" b="1" dirty="0">
                <a:solidFill>
                  <a:srgbClr val="E6398C"/>
                </a:solidFill>
              </a:rPr>
              <a:t>RODZINY /RADA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FAMILIJNA - FAMILY </a:t>
            </a:r>
            <a:r>
              <a:rPr lang="pl-PL" altLang="pl-PL" sz="1800" b="1" dirty="0">
                <a:solidFill>
                  <a:srgbClr val="E6398C"/>
                </a:solidFill>
              </a:rPr>
              <a:t>COUNCIL</a:t>
            </a:r>
          </a:p>
          <a:p>
            <a:pPr marL="0" indent="0">
              <a:buNone/>
            </a:pPr>
            <a:endParaRPr lang="pl-PL" sz="1800" dirty="0" smtClean="0">
              <a:solidFill>
                <a:srgbClr val="E6398C"/>
              </a:solidFill>
            </a:endParaRPr>
          </a:p>
          <a:p>
            <a:pPr lvl="1"/>
            <a:r>
              <a:rPr lang="pl-PL" altLang="pl-PL" sz="1400" dirty="0" smtClean="0">
                <a:solidFill>
                  <a:srgbClr val="333A97"/>
                </a:solidFill>
              </a:rPr>
              <a:t>Dwie </a:t>
            </a:r>
            <a:r>
              <a:rPr lang="pl-PL" altLang="pl-PL" sz="1400" dirty="0">
                <a:solidFill>
                  <a:srgbClr val="333A97"/>
                </a:solidFill>
              </a:rPr>
              <a:t>formuły działania, determinowane fazą rozwoju organizacji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nieformalny i formalny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Jako struktura nieformalna: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pojawia się w początkowym okresie istnienia firmy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nieformalne spotkania rodzinne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dyskutowane są kwestie związane z rodzinnym biznesem (określana jest też jako formuła spotkań rodziny)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01624" y="1289177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RODZINY /RADA FAMILIJNA - FAMILY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COUNCIL</a:t>
            </a:r>
          </a:p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ZADANIA FUNKCJE</a:t>
            </a:r>
            <a:endParaRPr lang="pl-PL" altLang="pl-PL" sz="1800" b="1" dirty="0">
              <a:solidFill>
                <a:srgbClr val="E6398C"/>
              </a:solidFill>
            </a:endParaRPr>
          </a:p>
          <a:p>
            <a:pPr marL="0" lvl="0" indent="0">
              <a:buNone/>
            </a:pPr>
            <a:endParaRPr lang="pl-PL" sz="2000" dirty="0" smtClean="0"/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Pełnienie roli łącznika między rodziną a firmą rodzinną,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Rozwój głównych polityk i procedur odnoszących się do firmy rodzinnej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Pełnienie roli forum do dyskusji na temat ciągłości biznesu i sukcesji,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Identyfikacja potrzeb i oczekiwań akcjonariuszy firmy rodzinnej,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Rozwiązywanie konfliktów,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Edukacja członków rodziny,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Dbałość o merytoryczną jakość dyskusji prowadzącą do podjęcia decyzji, odpowiadających potrzebom rodziny i firmy (w tym np. propozycje członków rady nadzorczej reprezentujących rodzinę), </a:t>
            </a:r>
          </a:p>
          <a:p>
            <a:pPr marL="742950" lvl="1" indent="-285750">
              <a:buFont typeface="Arial" charset="0"/>
            </a:pPr>
            <a:r>
              <a:rPr lang="pl-PL" sz="1400" dirty="0">
                <a:solidFill>
                  <a:srgbClr val="333A97"/>
                </a:solidFill>
              </a:rPr>
              <a:t>Wsparcie działania zgromadzenia rodziny, w tym jego organizacja</a:t>
            </a:r>
          </a:p>
        </p:txBody>
      </p:sp>
    </p:spTree>
    <p:extLst>
      <p:ext uri="{BB962C8B-B14F-4D97-AF65-F5344CB8AC3E}">
        <p14:creationId xmlns:p14="http://schemas.microsoft.com/office/powerpoint/2010/main" val="2594722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85088" y="1203008"/>
            <a:ext cx="8674608" cy="464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RADA FAMILIJNA/RADA RODZINY - FAMILY COUNCIL</a:t>
            </a:r>
            <a:endParaRPr 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Kiedy należy powołać radę rodziny?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Czynniki warunkujące stworzenie przydatnej rady: </a:t>
            </a:r>
          </a:p>
          <a:p>
            <a:pPr lvl="2"/>
            <a:r>
              <a:rPr lang="pl-PL" altLang="pl-PL" sz="1400" dirty="0">
                <a:solidFill>
                  <a:srgbClr val="333A97"/>
                </a:solidFill>
              </a:rPr>
              <a:t>Kryteria i sposób wyboru jej członków np.: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członkowie do rady powinni być wybierani w głosowaniu przez całą rodzinę – promocja jedności i lojalności rodziny</a:t>
            </a:r>
          </a:p>
          <a:p>
            <a:pPr lvl="2"/>
            <a:r>
              <a:rPr lang="pl-PL" altLang="pl-PL" sz="1400" dirty="0">
                <a:solidFill>
                  <a:srgbClr val="333A97"/>
                </a:solidFill>
              </a:rPr>
              <a:t>Wielkość rady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należy pamiętać, że wielkość grupy ma znaczenie </a:t>
            </a:r>
          </a:p>
          <a:p>
            <a:pPr lvl="2"/>
            <a:r>
              <a:rPr lang="pl-PL" altLang="pl-PL" sz="1400" dirty="0">
                <a:solidFill>
                  <a:srgbClr val="333A97"/>
                </a:solidFill>
              </a:rPr>
              <a:t>Kadencja członka rady rodziny powinna być określona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219200" y="1169035"/>
            <a:ext cx="9124950" cy="471328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  <a:endParaRPr lang="pl-PL" sz="1800" b="1" dirty="0">
              <a:solidFill>
                <a:srgbClr val="E6398C"/>
              </a:solidFill>
            </a:endParaRPr>
          </a:p>
          <a:p>
            <a:pPr marL="0" indent="0">
              <a:buNone/>
              <a:defRPr/>
            </a:pPr>
            <a:endParaRPr lang="pl-PL" sz="1800" dirty="0" smtClean="0"/>
          </a:p>
          <a:p>
            <a:pPr marL="457200" lvl="1" indent="0">
              <a:buNone/>
              <a:defRPr/>
            </a:pPr>
            <a:r>
              <a:rPr lang="pl-PL" sz="1400" dirty="0">
                <a:solidFill>
                  <a:srgbClr val="333A97"/>
                </a:solidFill>
              </a:rPr>
              <a:t>Kryteria warunkujące wybór do Rady Rodziny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Kto – kompetencje czy więzy krwi?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Zdolności przywódcze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Umiejętność komunikacji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Umiejętność rozwiązywania konfliktów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Zdolność do budowy autorytetu – szczególnie ważne w sytuacji obecności gałęzi rodziny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Dyspozycyjność czasowa oraz chęć do poświęcenia czasu na rzecz pracy w radzie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Brak zaangażowania w bieżące zarządzanie firmą ze względu na prawdopodobieństwo wzrostu konfliktów interesu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Zaangażowanie w rodzinne dziedzictwo </a:t>
            </a:r>
          </a:p>
          <a:p>
            <a:pPr marL="0" indent="0">
              <a:buNone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ymbol zastępczy zawartości 2"/>
          <p:cNvSpPr>
            <a:spLocks noGrp="1"/>
          </p:cNvSpPr>
          <p:nvPr>
            <p:ph idx="4294967295"/>
          </p:nvPr>
        </p:nvSpPr>
        <p:spPr>
          <a:xfrm>
            <a:off x="789432" y="1289177"/>
            <a:ext cx="10515600" cy="3587623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COUNCIL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 </a:t>
            </a:r>
            <a:r>
              <a:rPr lang="pl-PL" altLang="pl-PL" sz="1400" dirty="0" smtClean="0">
                <a:solidFill>
                  <a:srgbClr val="333A97"/>
                </a:solidFill>
              </a:rPr>
              <a:t>        „</a:t>
            </a:r>
            <a:r>
              <a:rPr lang="pl-PL" altLang="pl-PL" sz="1400" dirty="0">
                <a:solidFill>
                  <a:srgbClr val="333A97"/>
                </a:solidFill>
              </a:rPr>
              <a:t>Outsiderzy” w Radzie – zausznicy lub specjaliści z głosem doradczym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Wspierają wiedzą i doświadczeniem w konkretnych sprawach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Rola moderatora spotkań rady – gdy poziom emocji utrudnia merytoryczną dyskusję  (np. omówienie kwestii odejścia Seniora) </a:t>
            </a:r>
          </a:p>
          <a:p>
            <a:endParaRPr lang="pl-PL" altLang="pl-PL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4294967295"/>
          </p:nvPr>
        </p:nvSpPr>
        <p:spPr>
          <a:xfrm>
            <a:off x="1097280" y="1484313"/>
            <a:ext cx="9113520" cy="4641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COUNCIL</a:t>
            </a:r>
          </a:p>
          <a:p>
            <a:pPr>
              <a:buNone/>
            </a:pPr>
            <a:endParaRPr lang="pl-PL" altLang="pl-PL" sz="1800" b="1" dirty="0">
              <a:solidFill>
                <a:srgbClr val="E6398C"/>
              </a:solidFill>
            </a:endParaRPr>
          </a:p>
          <a:p>
            <a:pPr>
              <a:buNone/>
            </a:pPr>
            <a:r>
              <a:rPr lang="pl-PL" altLang="pl-PL" sz="1400" dirty="0" smtClean="0">
                <a:solidFill>
                  <a:srgbClr val="333A97"/>
                </a:solidFill>
              </a:rPr>
              <a:t>Jako </a:t>
            </a:r>
            <a:r>
              <a:rPr lang="pl-PL" altLang="pl-PL" sz="1400" dirty="0">
                <a:solidFill>
                  <a:srgbClr val="333A97"/>
                </a:solidFill>
              </a:rPr>
              <a:t>struktura formalna: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ułatwia działania Zgromadzenia rodziny, m.in.: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ułatwia prowadzenie dyskusji w sposób merytoryczny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odgrywa dużą rolę w podejmowaniu decyzji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pełni funkcję łącznika między firmą a rodziną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na przykład członkowie rodziny mogą: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dyskutować kwestie dotyczące firmy na zgromadzeniu rodziny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przedstawiać pytania przewodniczącemu rady familijnej, który z kolei zadaje je kadrze zarządzającej firmą rodzinną.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rada pełni ważną rolę kanału komunikacji między radą dyrektorów i kadrą zarządzającą czyli firmą a rodziną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praca rady rodziny powinna być formalizowana poprzez opracowanie regulaminu, agendy spotkania czy komitety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006336" y="177062"/>
            <a:ext cx="8229600" cy="803666"/>
          </a:xfrm>
        </p:spPr>
        <p:txBody>
          <a:bodyPr/>
          <a:lstStyle/>
          <a:p>
            <a:pPr algn="r"/>
            <a:r>
              <a:rPr lang="pl-P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67424" y="980728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9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800" b="1" dirty="0" smtClean="0">
                <a:solidFill>
                  <a:srgbClr val="333A97"/>
                </a:solidFill>
              </a:rPr>
              <a:t>C&amp;J </a:t>
            </a:r>
            <a:r>
              <a:rPr lang="pl-PL" sz="1800" b="1" dirty="0" err="1" smtClean="0">
                <a:solidFill>
                  <a:srgbClr val="333A97"/>
                </a:solidFill>
              </a:rPr>
              <a:t>Clarks</a:t>
            </a:r>
            <a:endParaRPr lang="pl-PL" sz="1800" b="1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sz="1400" b="1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Jedna z najstarszych firm rodzinnych w Wielkiej Brytanii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Szóste pokolenie rodziny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80% udziałów należy do kilkuset udziałowców – członków rodziny właścicieli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20% należy do pracowników i instytucji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Początek lat 90. XX w. – długotrwałe spory zaostrzone słabymi wynikami  finansowymi i obniżeniem dywidend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1993 r. powołanie rady rodziny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Obecnie zarządzana przez zewnętrznych fachowców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16064" y="6381328"/>
            <a:ext cx="841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Leach P. (2017) Firmy rodzinne. Wszystko co istotne, Wydawnictwo Studio </a:t>
            </a:r>
            <a:r>
              <a:rPr lang="pl-PL" sz="1600" dirty="0" err="1"/>
              <a:t>Emeka</a:t>
            </a:r>
            <a:r>
              <a:rPr lang="pl-PL" sz="1600" dirty="0"/>
              <a:t>, s. 256</a:t>
            </a:r>
          </a:p>
        </p:txBody>
      </p:sp>
    </p:spTree>
    <p:extLst>
      <p:ext uri="{BB962C8B-B14F-4D97-AF65-F5344CB8AC3E}">
        <p14:creationId xmlns:p14="http://schemas.microsoft.com/office/powerpoint/2010/main" val="1740708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231392" y="1157612"/>
            <a:ext cx="897940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</a:pP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800" b="1" dirty="0">
                <a:solidFill>
                  <a:srgbClr val="333A97"/>
                </a:solidFill>
              </a:rPr>
              <a:t>C&amp;J </a:t>
            </a:r>
            <a:r>
              <a:rPr lang="pl-PL" sz="1800" b="1" dirty="0" err="1">
                <a:solidFill>
                  <a:srgbClr val="333A97"/>
                </a:solidFill>
              </a:rPr>
              <a:t>Clarks</a:t>
            </a: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Rada reprezentuje praktycznie całą rodzinę i ma własny sekretariat opłacany przez firmę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17 członków wybieranych spośród rodzinnych udziałowców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Każdy członek rady musi mieć poparcie grupy właścicieli, do której należy co najmniej 4.5% udziałów w firmie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Rada spotyka się z wyższą kadrą kierowniczą i CEO cztery razy w roku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Rada wybiera dwóch przedstawicieli rodziny do rady dyrektorów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981200" y="6309320"/>
            <a:ext cx="841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Leach P. (2017) Firmy rodzinne. Wszystko co istotne, Wydawnictwo Studio </a:t>
            </a:r>
            <a:r>
              <a:rPr lang="pl-PL" sz="1600" dirty="0" err="1"/>
              <a:t>Emeka</a:t>
            </a:r>
            <a:r>
              <a:rPr lang="pl-PL" sz="1600" dirty="0"/>
              <a:t>, s. 257</a:t>
            </a:r>
          </a:p>
        </p:txBody>
      </p:sp>
    </p:spTree>
    <p:extLst>
      <p:ext uri="{BB962C8B-B14F-4D97-AF65-F5344CB8AC3E}">
        <p14:creationId xmlns:p14="http://schemas.microsoft.com/office/powerpoint/2010/main" val="359755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67512" y="1325753"/>
            <a:ext cx="10515600" cy="3928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ZADANIA</a:t>
            </a:r>
          </a:p>
          <a:p>
            <a:pPr marL="0" indent="0">
              <a:buNone/>
            </a:pPr>
            <a:endParaRPr lang="pl-PL" sz="1700" b="1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700" b="1" dirty="0" smtClean="0">
                <a:solidFill>
                  <a:srgbClr val="333A97"/>
                </a:solidFill>
              </a:rPr>
              <a:t>C&amp;J </a:t>
            </a:r>
            <a:r>
              <a:rPr lang="pl-PL" sz="1700" b="1" dirty="0" err="1">
                <a:solidFill>
                  <a:srgbClr val="333A97"/>
                </a:solidFill>
              </a:rPr>
              <a:t>Clarks</a:t>
            </a:r>
            <a:endParaRPr lang="pl-PL" sz="17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Informowanie i edukowanie udziałowców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Przeprowadzenie konsultacji dotyczących kwestii, które wymagają zgody właścicieli należących do rodziny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Zapewnia klarowny obraz sytuacji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Budowa zrozumienia i zgody między właścicielami a kierownictwem przedsiębiorstwa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Za pośrednictwem rady rodzina przekazuje kadrze zarządzającej czytelne i spójne komunikaty 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981200" y="6309320"/>
            <a:ext cx="841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Leach P. (2017) Firmy rodzinne. Wszystko co istotne, Wydawnictwo Studio </a:t>
            </a:r>
            <a:r>
              <a:rPr lang="pl-PL" sz="1600" dirty="0" err="1"/>
              <a:t>Emeka</a:t>
            </a:r>
            <a:r>
              <a:rPr lang="pl-PL" sz="1600" dirty="0"/>
              <a:t>, s. 257</a:t>
            </a:r>
          </a:p>
        </p:txBody>
      </p:sp>
    </p:spTree>
    <p:extLst>
      <p:ext uri="{BB962C8B-B14F-4D97-AF65-F5344CB8AC3E}">
        <p14:creationId xmlns:p14="http://schemas.microsoft.com/office/powerpoint/2010/main" val="39994055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587623"/>
          </a:xfrm>
        </p:spPr>
        <p:txBody>
          <a:bodyPr/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</a:pPr>
            <a:r>
              <a:rPr lang="pl-PL" sz="1800" b="1" dirty="0" smtClean="0">
                <a:solidFill>
                  <a:srgbClr val="E6398C"/>
                </a:solidFill>
              </a:rPr>
              <a:t>REGULAMIN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r>
              <a:rPr lang="pl-PL" sz="1800" dirty="0" smtClean="0">
                <a:solidFill>
                  <a:srgbClr val="333A97"/>
                </a:solidFill>
              </a:rPr>
              <a:t>	</a:t>
            </a:r>
            <a:r>
              <a:rPr lang="pl-PL" sz="1700" dirty="0" smtClean="0">
                <a:solidFill>
                  <a:srgbClr val="333A97"/>
                </a:solidFill>
              </a:rPr>
              <a:t>Jakie </a:t>
            </a:r>
            <a:r>
              <a:rPr lang="pl-PL" sz="1700" dirty="0">
                <a:solidFill>
                  <a:srgbClr val="333A97"/>
                </a:solidFill>
              </a:rPr>
              <a:t>kwestie powinny zostać ujęte w regulaminie rady rodziny?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067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04088" y="13623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SYSTEM ŁAD RODZINY/SYSTEM ZARZĄDZANIA RODZINĄ</a:t>
            </a:r>
            <a:endParaRPr 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sz="1800" b="1" dirty="0" smtClean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700" b="1" dirty="0" smtClean="0">
                <a:solidFill>
                  <a:srgbClr val="333A97"/>
                </a:solidFill>
              </a:rPr>
              <a:t>Rodzina właścicieli - Procesy zmian </a:t>
            </a:r>
          </a:p>
          <a:p>
            <a:pPr marL="0" indent="0">
              <a:buNone/>
            </a:pPr>
            <a:endParaRPr lang="pl-PL" sz="1800" b="1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Wzrost liczby członków rodziny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Nowe pokolenia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Nowe gałęzie rodziny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Podział członków rodziny na pracujących/ zarządzających (</a:t>
            </a:r>
            <a:r>
              <a:rPr lang="pl-PL" sz="1400" dirty="0" err="1">
                <a:solidFill>
                  <a:srgbClr val="333A97"/>
                </a:solidFill>
              </a:rPr>
              <a:t>insiderów</a:t>
            </a:r>
            <a:r>
              <a:rPr lang="pl-PL" sz="1400" dirty="0">
                <a:solidFill>
                  <a:srgbClr val="333A97"/>
                </a:solidFill>
              </a:rPr>
              <a:t>) i nie pracujących/nie zarządzających (outsiderów) w firmie rodzinnej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 zróżnicowanie pod względem poziomu wiedzy na temat firmy</a:t>
            </a:r>
            <a:r>
              <a:rPr lang="pl-PL" sz="1000" dirty="0">
                <a:solidFill>
                  <a:srgbClr val="333A97"/>
                </a:solidFill>
              </a:rPr>
              <a:t>;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90087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50976" y="1259633"/>
            <a:ext cx="9470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REGULAMIN</a:t>
            </a:r>
          </a:p>
          <a:p>
            <a:pPr marL="457200" lvl="1" indent="0">
              <a:buNone/>
            </a:pPr>
            <a:endParaRPr lang="pl-PL" sz="1800" dirty="0">
              <a:solidFill>
                <a:srgbClr val="333A97"/>
              </a:solidFill>
            </a:endParaRP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Zasady powołania rady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500" dirty="0">
                <a:solidFill>
                  <a:srgbClr val="333A97"/>
                </a:solidFill>
              </a:rPr>
              <a:t>sposób wyboru członków do rady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500" dirty="0">
                <a:solidFill>
                  <a:srgbClr val="333A97"/>
                </a:solidFill>
              </a:rPr>
              <a:t>kryteria doboru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Rola rady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500" dirty="0">
                <a:solidFill>
                  <a:srgbClr val="333A97"/>
                </a:solidFill>
              </a:rPr>
              <a:t>decyzyjna czy rekomendująca 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Sposób podejmowania decyzji (jednogłośnie czy większością głosów)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Liczba spotkań w roku (2 do 6 w ciągu roku)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Długość kadencji, możliwość realizacji kolejnej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Sposób prezentacji wyników pracy 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Formuła kontaktów z firmą rodzinną – na jakim poziomie czy z jej prezesem czy z radą nadzorczą?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13803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353312" y="1341438"/>
            <a:ext cx="8990838" cy="481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>
                <a:solidFill>
                  <a:srgbClr val="E6398C"/>
                </a:solidFill>
              </a:rPr>
              <a:t>RADA FAMILIJNA/RADA RODZINY - FAMILY COUNCIL</a:t>
            </a:r>
          </a:p>
          <a:p>
            <a:pPr marL="0" indent="0">
              <a:buNone/>
              <a:defRPr/>
            </a:pPr>
            <a:endParaRPr lang="pl-PL" sz="1800" dirty="0" smtClean="0"/>
          </a:p>
          <a:p>
            <a:pPr marL="457200" lvl="1" indent="0">
              <a:buNone/>
              <a:defRPr/>
            </a:pPr>
            <a:r>
              <a:rPr lang="pl-PL" sz="1400" dirty="0">
                <a:solidFill>
                  <a:srgbClr val="333A97"/>
                </a:solidFill>
              </a:rPr>
              <a:t>Podstawowe zadania: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Pomost między rodzinnymi udziałowcami a zarządem/radą dyrektorów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Strategia firmy, poziom ryzyka, stopa zwrotu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Zapewnienie właściwej komunikacji między członkami rodziny, niezależnie od stopnia ich zaangażowania w biznes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Znalezienie stanu równowagi i satysfakcji wszystkich zaangażowanych stron </a:t>
            </a:r>
          </a:p>
          <a:p>
            <a:pPr marL="1143000" lvl="3" indent="-285750">
              <a:buFont typeface="Courier New" panose="02070309020205020404" pitchFamily="49" charset="0"/>
              <a:buChar char="o"/>
              <a:defRPr/>
            </a:pPr>
            <a:r>
              <a:rPr lang="pl-PL" sz="1400" dirty="0" smtClean="0">
                <a:solidFill>
                  <a:srgbClr val="333A97"/>
                </a:solidFill>
              </a:rPr>
              <a:t>na </a:t>
            </a:r>
            <a:r>
              <a:rPr lang="pl-PL" sz="1400" dirty="0">
                <a:solidFill>
                  <a:srgbClr val="333A97"/>
                </a:solidFill>
              </a:rPr>
              <a:t>radzie zabiera się głos, a nie głosuje 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Wypracowanie zasad partycypacji w profitach biznesu</a:t>
            </a:r>
          </a:p>
          <a:p>
            <a:pPr lvl="1">
              <a:buFont typeface="Arial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Deleguje reprezentanta rodziny do struktur władzy w spółce</a:t>
            </a:r>
          </a:p>
          <a:p>
            <a:pPr>
              <a:buFont typeface="Arial" charset="0"/>
              <a:buChar char="•"/>
              <a:defRPr/>
            </a:pPr>
            <a:endParaRPr lang="pl-PL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38200" y="1219200"/>
            <a:ext cx="10515600" cy="471488"/>
          </a:xfrm>
        </p:spPr>
        <p:txBody>
          <a:bodyPr>
            <a:normAutofit fontScale="90000"/>
          </a:bodyPr>
          <a:lstStyle/>
          <a:p>
            <a:pPr lvl="0" algn="r"/>
            <a:r>
              <a:rPr lang="pl-PL" altLang="pl-PL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3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28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altLang="pl-PL" dirty="0">
                <a:solidFill>
                  <a:srgbClr val="C00000"/>
                </a:solidFill>
              </a:rPr>
              <a:t/>
            </a:r>
            <a:br>
              <a:rPr lang="pl-PL" altLang="pl-PL" dirty="0">
                <a:solidFill>
                  <a:srgbClr val="C0000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800" b="1" dirty="0" smtClean="0">
                <a:solidFill>
                  <a:srgbClr val="E6398C"/>
                </a:solidFill>
              </a:rPr>
              <a:t>RADA RODZINY </a:t>
            </a:r>
            <a:br>
              <a:rPr lang="pl-PL" altLang="pl-PL" sz="1800" b="1" dirty="0" smtClean="0">
                <a:solidFill>
                  <a:srgbClr val="E6398C"/>
                </a:solidFill>
              </a:rPr>
            </a:br>
            <a:r>
              <a:rPr lang="pl-PL" altLang="pl-PL" sz="1800" b="1" dirty="0" smtClean="0">
                <a:solidFill>
                  <a:srgbClr val="E6398C"/>
                </a:solidFill>
              </a:rPr>
              <a:t>CZYNNIKI WARUNKUJĄCE SKUTECZNOŚĆ DZIAŁANIA</a:t>
            </a:r>
            <a:endParaRPr lang="pl-PL" sz="1800" b="1" dirty="0" smtClean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sz="1800" dirty="0" smtClean="0"/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?</a:t>
            </a: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?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?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5234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69"/>
          <p:cNvSpPr txBox="1">
            <a:spLocks noChangeArrowheads="1"/>
          </p:cNvSpPr>
          <p:nvPr/>
        </p:nvSpPr>
        <p:spPr bwMode="auto">
          <a:xfrm>
            <a:off x="710149" y="862554"/>
            <a:ext cx="2076451" cy="6286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Czynniki warunkujące skuteczność rady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sp>
        <p:nvSpPr>
          <p:cNvPr id="3" name="Pole tekstowe 75"/>
          <p:cNvSpPr txBox="1">
            <a:spLocks noChangeArrowheads="1"/>
          </p:cNvSpPr>
          <p:nvPr/>
        </p:nvSpPr>
        <p:spPr bwMode="auto">
          <a:xfrm>
            <a:off x="8184617" y="2942300"/>
            <a:ext cx="2085975" cy="752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Skuteczna</a:t>
            </a:r>
            <a:endParaRPr lang="pl-PL" altLang="pl-PL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Rada rodziny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7484862" y="1371600"/>
            <a:ext cx="16000" cy="37517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ole tekstowe 70"/>
          <p:cNvSpPr txBox="1">
            <a:spLocks noChangeArrowheads="1"/>
          </p:cNvSpPr>
          <p:nvPr/>
        </p:nvSpPr>
        <p:spPr bwMode="auto">
          <a:xfrm>
            <a:off x="4669508" y="943118"/>
            <a:ext cx="2085975" cy="77415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Dookreślony proces powołania członków rady rodziny (kto i jak)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sp>
        <p:nvSpPr>
          <p:cNvPr id="6" name="Pole tekstowe 80"/>
          <p:cNvSpPr txBox="1">
            <a:spLocks noChangeArrowheads="1"/>
          </p:cNvSpPr>
          <p:nvPr/>
        </p:nvSpPr>
        <p:spPr bwMode="auto">
          <a:xfrm>
            <a:off x="4689879" y="2072911"/>
            <a:ext cx="2085975" cy="99572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Precyzyjnie określone  zasady funkcjonowania rady (np. wielkość, liczba spotkań)</a:t>
            </a:r>
            <a:endParaRPr lang="pl-PL" altLang="pl-PL" sz="1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400" dirty="0"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7521872" y="3284984"/>
            <a:ext cx="676275" cy="0"/>
          </a:xfrm>
          <a:prstGeom prst="straightConnector1">
            <a:avLst/>
          </a:prstGeom>
          <a:ln w="1905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 flipH="1">
            <a:off x="2786600" y="1113284"/>
            <a:ext cx="3" cy="39808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2767674" y="1394259"/>
            <a:ext cx="1901832" cy="262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2757170" y="2570773"/>
            <a:ext cx="1912336" cy="222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6767438" y="1371600"/>
            <a:ext cx="7334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767438" y="2487492"/>
            <a:ext cx="7334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ole tekstowe 84"/>
          <p:cNvSpPr txBox="1">
            <a:spLocks noChangeArrowheads="1"/>
          </p:cNvSpPr>
          <p:nvPr/>
        </p:nvSpPr>
        <p:spPr bwMode="auto">
          <a:xfrm>
            <a:off x="4668870" y="4575650"/>
            <a:ext cx="2085975" cy="103897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Precyzyjne określone kompetencje rady (decyzyjna czy rekomendująca)</a:t>
            </a:r>
            <a:endParaRPr lang="pl-PL" altLang="pl-PL" sz="1600">
              <a:latin typeface="Arial" panose="020B0604020202020204" pitchFamily="34" charset="0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2757170" y="5094155"/>
            <a:ext cx="19123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6788447" y="5123317"/>
            <a:ext cx="7334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le tekstowe 78"/>
          <p:cNvSpPr txBox="1">
            <a:spLocks noChangeArrowheads="1"/>
          </p:cNvSpPr>
          <p:nvPr/>
        </p:nvSpPr>
        <p:spPr bwMode="auto">
          <a:xfrm>
            <a:off x="4669508" y="3424273"/>
            <a:ext cx="2085975" cy="77498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Precyzyjnie określone  kryteria wyboru członków rady </a:t>
            </a:r>
            <a:endParaRPr lang="pl-PL" altLang="pl-PL" sz="1400" dirty="0">
              <a:latin typeface="Arial" panose="020B0604020202020204" pitchFamily="34" charset="0"/>
            </a:endParaRP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6767438" y="3861048"/>
            <a:ext cx="7334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>
            <a:off x="2767674" y="3770673"/>
            <a:ext cx="1901833" cy="492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230241" y="1262882"/>
            <a:ext cx="353668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RADA RODZINY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rgbClr val="E6398C"/>
                </a:solidFill>
              </a:rPr>
              <a:t>CZYNNIKI WARUNKUJĄCE SKUTECZNOŚĆ DZIAŁANIA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1524001" y="154887"/>
            <a:ext cx="184731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9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>
                <a:latin typeface="Arial" panose="020B0604020202020204" pitchFamily="34" charset="0"/>
              </a:rPr>
              <a:t/>
            </a:r>
            <a:br>
              <a:rPr lang="pl-PL" altLang="pl-PL">
                <a:latin typeface="Arial" panose="020B0604020202020204" pitchFamily="34" charset="0"/>
              </a:rPr>
            </a:br>
            <a:endParaRPr lang="pl-PL" altLang="pl-PL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24000" y="560457"/>
            <a:ext cx="2199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altLang="pl-PL" sz="90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5240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395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60794"/>
              </p:ext>
            </p:extLst>
          </p:nvPr>
        </p:nvGraphicFramePr>
        <p:xfrm>
          <a:off x="170688" y="971811"/>
          <a:ext cx="11728705" cy="5193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9004"/>
                <a:gridCol w="3339700"/>
                <a:gridCol w="3339700"/>
                <a:gridCol w="3240301"/>
              </a:tblGrid>
              <a:tr h="608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Spotkanie rodziny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Family Meeting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Zgromadzenie rodziny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Family Assembly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Rada rodziny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Family </a:t>
                      </a:r>
                      <a:r>
                        <a:rPr lang="pl-PL" sz="1800" dirty="0" err="1">
                          <a:effectLst/>
                        </a:rPr>
                        <a:t>Council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11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Faza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Założyciel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(Kontrolujący założyciel)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Partnerstwo rodzeństwa</a:t>
                      </a:r>
                      <a:endParaRPr lang="pl-PL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Konsorcjum</a:t>
                      </a:r>
                      <a:r>
                        <a:rPr lang="en-US" sz="1600">
                          <a:effectLst/>
                        </a:rPr>
                        <a:t> kuzynów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Partnerstwo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rodzeństwa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Konsorcjum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kuzynów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0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Status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Zazwyczaj nieformalny 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Formalny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Formalny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34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Członkowie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Zazwyczaj otwarte dla wszystkich członków rodziny.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Dodatkowe kryteria członkostwa mogą zostać określone przez założyciela.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Zazwyczaj otwarte dla wszystkich członków rodziny.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Dodatkowe kryteria członkostwa mogą zostać określone przez rodzinę.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Członkowie rodziny wybierani na zgromadzeniu  rodziny przez jego członków.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Kryteria wyboru definiowane przez rodzinę.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Wielkość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Niewielkie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rozmiary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dopóki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rodzina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pozostaje</a:t>
                      </a:r>
                      <a:r>
                        <a:rPr lang="en-US" sz="1600" dirty="0">
                          <a:effectLst/>
                        </a:rPr>
                        <a:t> w </a:t>
                      </a:r>
                      <a:r>
                        <a:rPr lang="en-US" sz="1600" dirty="0" err="1">
                          <a:effectLst/>
                        </a:rPr>
                        <a:t>fazie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założyciela</a:t>
                      </a:r>
                      <a:r>
                        <a:rPr lang="en-US" sz="1600" dirty="0">
                          <a:effectLst/>
                        </a:rPr>
                        <a:t>/ </a:t>
                      </a:r>
                      <a:r>
                        <a:rPr lang="en-US" sz="1600" dirty="0" err="1">
                          <a:effectLst/>
                        </a:rPr>
                        <a:t>kontrolującego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pl-PL" sz="1600" dirty="0">
                          <a:effectLst/>
                        </a:rPr>
                        <a:t>właściciela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Zazwyczaj</a:t>
                      </a:r>
                      <a:r>
                        <a:rPr lang="en-US" sz="1600" dirty="0">
                          <a:effectLst/>
                        </a:rPr>
                        <a:t> 6 – 12 </a:t>
                      </a:r>
                      <a:r>
                        <a:rPr lang="en-US" sz="1600" dirty="0" err="1">
                          <a:effectLst/>
                        </a:rPr>
                        <a:t>członków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rodziny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Zależy od wielkości rodziny i kryteriów członkostwa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Zazwyczaj zależy od przyjętych kryteriów członkostwa.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Najlepiej 5 – 9 członków.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11906"/>
              </p:ext>
            </p:extLst>
          </p:nvPr>
        </p:nvGraphicFramePr>
        <p:xfrm>
          <a:off x="390144" y="999745"/>
          <a:ext cx="11289792" cy="490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6390"/>
                <a:gridCol w="3224102"/>
                <a:gridCol w="3224102"/>
                <a:gridCol w="3095198"/>
              </a:tblGrid>
              <a:tr h="1060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Liczba spotkań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Zależy od fazy rozwoju biznesu. W przypadku szybko rosnącego biznesu, mogą być nawet raz w tygodniu. 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Jeden – dwa razy do roku 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chemeClr val="tx1"/>
                          </a:solidFill>
                          <a:effectLst/>
                        </a:rPr>
                        <a:t> Dwa – sześć razy do roku  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0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Główne aktywności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Komunikacja wartości i wizji rodziny.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Dyskutowanie i kreowanie nowych pomysłów biznesowych.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Przygotowanie następnych lidera/-ów biznesu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Dyskutowanie i komunikacja pomysłów, nieporozumień i wizji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Aprobata dla polityki i procedury dotyczącej głównej rodziny.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- </a:t>
                      </a:r>
                      <a:r>
                        <a:rPr lang="pl-PL" sz="1600" dirty="0">
                          <a:effectLst/>
                        </a:rPr>
                        <a:t>Edukowanie członków rodziny w zakresie kwestii rodzinnego biznesu.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Wybór rady rodziny </a:t>
                      </a:r>
                      <a:r>
                        <a:rPr lang="pl-PL" sz="1600" dirty="0" smtClean="0">
                          <a:effectLst/>
                        </a:rPr>
                        <a:t>i </a:t>
                      </a:r>
                      <a:r>
                        <a:rPr lang="pl-PL" sz="1600" dirty="0">
                          <a:effectLst/>
                        </a:rPr>
                        <a:t>innych członków komitetu.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Rozwiązywanie konfliktów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Rozwój głównych polityk i procedur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- </a:t>
                      </a:r>
                      <a:r>
                        <a:rPr lang="en-US" sz="1600" dirty="0" err="1">
                          <a:effectLst/>
                        </a:rPr>
                        <a:t>Planowanie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Edukowanie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 Koordynacja pracy z kadrą zarządzającą i radą oraz utrzymywanie równowagi między rodziną a biznesem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3507" name="Rectangle 1"/>
          <p:cNvSpPr>
            <a:spLocks noChangeArrowheads="1"/>
          </p:cNvSpPr>
          <p:nvPr/>
        </p:nvSpPr>
        <p:spPr bwMode="auto">
          <a:xfrm>
            <a:off x="792543" y="5945208"/>
            <a:ext cx="84861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l-PL" sz="1200" dirty="0" err="1">
                <a:cs typeface="Times New Roman" panose="02020603050405020304" pitchFamily="18" charset="0"/>
              </a:rPr>
              <a:t>Źródło</a:t>
            </a:r>
            <a:r>
              <a:rPr lang="en-US" altLang="pl-PL" sz="1200" dirty="0">
                <a:cs typeface="Times New Roman" panose="02020603050405020304" pitchFamily="18" charset="0"/>
              </a:rPr>
              <a:t>: </a:t>
            </a:r>
            <a:r>
              <a:rPr lang="en-US" altLang="pl-PL" sz="1200" dirty="0">
                <a:cs typeface="Times New Roman" panose="02020603050405020304" pitchFamily="18" charset="0"/>
                <a:hlinkClick r:id="rId2"/>
              </a:rPr>
              <a:t>http://www.smetoolkit.org/smetoolkit/en/content/en/6746/Family-</a:t>
            </a:r>
            <a:r>
              <a:rPr lang="en-US" altLang="pl-PL" sz="1200" dirty="0">
                <a:cs typeface="Times New Roman" panose="02020603050405020304" pitchFamily="18" charset="0"/>
              </a:rPr>
              <a:t> Council#sthash.lZl61A56.dpuf, data </a:t>
            </a:r>
            <a:r>
              <a:rPr lang="en-US" altLang="pl-PL" sz="1200" dirty="0" err="1">
                <a:cs typeface="Times New Roman" panose="02020603050405020304" pitchFamily="18" charset="0"/>
              </a:rPr>
              <a:t>dostępu</a:t>
            </a:r>
            <a:r>
              <a:rPr lang="en-US" altLang="pl-PL" sz="1200" dirty="0">
                <a:cs typeface="Times New Roman" panose="02020603050405020304" pitchFamily="18" charset="0"/>
              </a:rPr>
              <a:t>: 06.10.2014</a:t>
            </a:r>
            <a:endParaRPr lang="en-US" altLang="pl-PL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3" y="928568"/>
            <a:ext cx="8388000" cy="469492"/>
          </a:xfrm>
        </p:spPr>
        <p:txBody>
          <a:bodyPr/>
          <a:lstStyle/>
          <a:p>
            <a:r>
              <a:rPr lang="pl" sz="1800" b="1" dirty="0" smtClean="0">
                <a:solidFill>
                  <a:srgbClr val="E6398C"/>
                </a:solidFill>
              </a:rPr>
              <a:t>KONSTYTUCJA RODZINY</a:t>
            </a:r>
            <a:endParaRPr lang="pl" sz="1800" b="1" dirty="0">
              <a:solidFill>
                <a:srgbClr val="E6398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8551" y="1020732"/>
            <a:ext cx="3051339" cy="206910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b="1" dirty="0">
                <a:solidFill>
                  <a:srgbClr val="000000"/>
                </a:solidFill>
              </a:rPr>
              <a:t>Przedstawia wizję, wartości i zasady, jakimi kieruje się rodzina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b="1" dirty="0">
                <a:solidFill>
                  <a:srgbClr val="000000"/>
                </a:solidFill>
              </a:rPr>
              <a:t>Jest rodzinnym zbiorem zasad postępowania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b="1" dirty="0">
                <a:solidFill>
                  <a:srgbClr val="000000"/>
                </a:solidFill>
              </a:rPr>
              <a:t>Opisuje sposób współistnienia rodziny i przedsiębiorstwa</a:t>
            </a:r>
          </a:p>
        </p:txBody>
      </p:sp>
      <p:sp>
        <p:nvSpPr>
          <p:cNvPr id="9" name="Rectangle 8"/>
          <p:cNvSpPr/>
          <p:nvPr/>
        </p:nvSpPr>
        <p:spPr>
          <a:xfrm>
            <a:off x="3152736" y="3148474"/>
            <a:ext cx="3051339" cy="29710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pl" sz="1400" b="1" dirty="0">
                <a:solidFill>
                  <a:srgbClr val="000000"/>
                </a:solidFill>
              </a:rPr>
              <a:t>Po co rodzinom konstytucja?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Zapewnia zgodność w grupie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Zapewnia przejrzystość w kwestiach rodzinnych i biznesowych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Pozwala uniknąć konfliktów 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Daje jasny przekaz członkom rodziny i pracownikom z rodziny</a:t>
            </a:r>
          </a:p>
          <a:p>
            <a:pPr marL="133350" indent="-133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Nadaje oczekiwaniom właściwy poziom</a:t>
            </a:r>
          </a:p>
          <a:p>
            <a:pPr marL="133350" indent="-133350"/>
            <a:endParaRPr lang="pl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8048" y="1020731"/>
            <a:ext cx="3960566" cy="5137981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l" sz="1400" b="1" dirty="0">
                <a:solidFill>
                  <a:srgbClr val="000000"/>
                </a:solidFill>
              </a:rPr>
              <a:t>Co zawiera?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Wizję i wartości rodziny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Całościową strukturę zarządczą firmy (w tym zarządy, komisje, rady)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Zakres obowiązków członków rodziny, zasady dołączania do grupy, odpowiedzialność i zasady wynagradzania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Zasady sukcesji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Sposób nominowania osób na stanowiska dyrektorskie i inne, i ich rola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Zasady głosowania, posiadania akcji oraz opuszczenia struktur władzy i sprzedaż akcji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Spotkania rodzinne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Podejmowanie decycji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Komunikacja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Edukacja i rozwój w rodzinie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" sz="1400" dirty="0">
                <a:solidFill>
                  <a:srgbClr val="000000"/>
                </a:solidFill>
              </a:rPr>
              <a:t>Procedury naprawcze</a:t>
            </a:r>
          </a:p>
        </p:txBody>
      </p:sp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29794" y="5583300"/>
            <a:ext cx="3158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+mn-lt"/>
              </a:rPr>
              <a:t>Peter Leach o przyszłości polskich firm rodzinnych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+mn-lt"/>
              </a:rPr>
              <a:t>17 maja 2017, Akademia Leona Koźmińskiego</a:t>
            </a:r>
            <a:endParaRPr lang="en-US" altLang="pl-PL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4210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1162593" y="980728"/>
            <a:ext cx="8388000" cy="5256584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rgbClr val="E6398C"/>
                </a:solidFill>
              </a:rPr>
              <a:t>KONSTYTUCJA RODZINY – KLUCZOWE ZAGADNIENIA</a:t>
            </a:r>
            <a:endParaRPr lang="pl-PL" sz="1800" dirty="0">
              <a:solidFill>
                <a:srgbClr val="E6398C"/>
              </a:solidFill>
            </a:endParaRPr>
          </a:p>
          <a:p>
            <a:pPr lvl="0"/>
            <a:endParaRPr lang="pl-PL" sz="1800" b="1" dirty="0" smtClean="0"/>
          </a:p>
          <a:p>
            <a:pPr marL="0" lvl="1" indent="0">
              <a:buNone/>
            </a:pPr>
            <a:r>
              <a:rPr lang="pl-PL" sz="1400" dirty="0">
                <a:solidFill>
                  <a:srgbClr val="333A97"/>
                </a:solidFill>
              </a:rPr>
              <a:t>Zatrudnienie: </a:t>
            </a:r>
          </a:p>
          <a:p>
            <a:pPr marL="609600" lvl="1" indent="-342900"/>
            <a:r>
              <a:rPr lang="pl-PL" sz="1400" dirty="0">
                <a:solidFill>
                  <a:srgbClr val="333A97"/>
                </a:solidFill>
              </a:rPr>
              <a:t>wejście do biznesu, szkolenia, rozwój kariery, wynagrodzenie, ocena, nagrody i kary, ubezpieczenie, wyjście, pozycje liderów oraz związane z tym wymagania, postępowanie z członkami pracownikami członkami rodziny oraz spoza rodziny.</a:t>
            </a:r>
          </a:p>
          <a:p>
            <a:pPr marL="0" lvl="1" indent="0">
              <a:buNone/>
            </a:pPr>
            <a:r>
              <a:rPr lang="pl-PL" sz="1400" dirty="0">
                <a:solidFill>
                  <a:srgbClr val="333A97"/>
                </a:solidFill>
              </a:rPr>
              <a:t>Własność:</a:t>
            </a:r>
          </a:p>
          <a:p>
            <a:pPr marL="609600" lvl="1" indent="-342900"/>
            <a:r>
              <a:rPr lang="pl-PL" sz="1400" dirty="0">
                <a:solidFill>
                  <a:srgbClr val="333A97"/>
                </a:solidFill>
              </a:rPr>
              <a:t>dostęp do akcji, transfer akcji, ocena rodzinnej firmy, dywidendy, podział akcji, zasoby do likwidacji, przejrzystość oraz struktura zgromadzenia akcjonariuszy</a:t>
            </a:r>
          </a:p>
          <a:p>
            <a:pPr marL="0" lvl="1" indent="0">
              <a:buNone/>
            </a:pPr>
            <a:r>
              <a:rPr lang="pl-PL" sz="1400" dirty="0">
                <a:solidFill>
                  <a:srgbClr val="333A97"/>
                </a:solidFill>
              </a:rPr>
              <a:t>Nadzór korporacyjny:</a:t>
            </a:r>
          </a:p>
          <a:p>
            <a:pPr marL="609600" lvl="1" indent="-342900"/>
            <a:r>
              <a:rPr lang="pl-PL" sz="1400" dirty="0">
                <a:solidFill>
                  <a:srgbClr val="333A97"/>
                </a:solidFill>
              </a:rPr>
              <a:t>kształtowanie systemu nadzoru w firmie, dostęp do rady, odpowiedzialność rady, struktura/skład rady, relacje między radą, akcjonariuszami oraz wyższą kadrą zarządzającą.</a:t>
            </a:r>
          </a:p>
        </p:txBody>
      </p:sp>
    </p:spTree>
    <p:extLst>
      <p:ext uri="{BB962C8B-B14F-4D97-AF65-F5344CB8AC3E}">
        <p14:creationId xmlns:p14="http://schemas.microsoft.com/office/powerpoint/2010/main" val="3495766279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706449" y="1052737"/>
            <a:ext cx="9575664" cy="4884768"/>
          </a:xfrm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E6398C"/>
                </a:solidFill>
              </a:rPr>
              <a:t>KONSTYTUCJA RODZINY – KLUCZOWE ZAGADNIENIA</a:t>
            </a:r>
            <a:endParaRPr lang="pl-PL" sz="1800" dirty="0">
              <a:solidFill>
                <a:srgbClr val="E6398C"/>
              </a:solidFill>
            </a:endParaRPr>
          </a:p>
          <a:p>
            <a:pPr lvl="0"/>
            <a:endParaRPr lang="pl-PL" sz="1800" b="1" dirty="0"/>
          </a:p>
          <a:p>
            <a:pPr lvl="0"/>
            <a:r>
              <a:rPr lang="pl-PL" sz="1400" dirty="0" smtClean="0">
                <a:solidFill>
                  <a:srgbClr val="333A97"/>
                </a:solidFill>
              </a:rPr>
              <a:t>Wyższa </a:t>
            </a:r>
            <a:r>
              <a:rPr lang="pl-PL" sz="1400" dirty="0">
                <a:solidFill>
                  <a:srgbClr val="333A97"/>
                </a:solidFill>
              </a:rPr>
              <a:t>kadra zarządzająca</a:t>
            </a:r>
          </a:p>
          <a:p>
            <a:pPr marL="552450" lvl="1" indent="-285750"/>
            <a:r>
              <a:rPr lang="pl-PL" sz="1400" dirty="0" smtClean="0">
                <a:solidFill>
                  <a:srgbClr val="333A97"/>
                </a:solidFill>
              </a:rPr>
              <a:t> </a:t>
            </a:r>
            <a:r>
              <a:rPr lang="pl-PL" sz="1400" dirty="0">
                <a:solidFill>
                  <a:srgbClr val="333A97"/>
                </a:solidFill>
              </a:rPr>
              <a:t>zarządzanie składem komitetów, ich rolą i sukcesją 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Family </a:t>
            </a:r>
            <a:r>
              <a:rPr lang="pl-PL" sz="1400" dirty="0" err="1">
                <a:solidFill>
                  <a:srgbClr val="333A97"/>
                </a:solidFill>
              </a:rPr>
              <a:t>governance</a:t>
            </a:r>
            <a:endParaRPr lang="pl-PL" sz="1400" dirty="0">
              <a:solidFill>
                <a:srgbClr val="333A97"/>
              </a:solidFill>
            </a:endParaRPr>
          </a:p>
          <a:p>
            <a:pPr marL="609600" lvl="1" indent="-342900"/>
            <a:r>
              <a:rPr lang="pl-PL" sz="1400" dirty="0">
                <a:solidFill>
                  <a:srgbClr val="333A97"/>
                </a:solidFill>
              </a:rPr>
              <a:t>system zarządzania rodziną/ład rodziny – rola i skład rady rodziny, komunikacja między rodziną a radą firmy rodzinnej, edukacja oraz rozwój struktur </a:t>
            </a:r>
            <a:r>
              <a:rPr lang="pl-PL" sz="1400" dirty="0" err="1">
                <a:solidFill>
                  <a:srgbClr val="333A97"/>
                </a:solidFill>
              </a:rPr>
              <a:t>governance</a:t>
            </a:r>
            <a:endParaRPr lang="pl-PL" sz="1400" dirty="0">
              <a:solidFill>
                <a:srgbClr val="333A97"/>
              </a:solidFill>
            </a:endParaRP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Prowadzenie /Zarządzanie wewnątrz i na zewnątrz rodzinnego biznesu </a:t>
            </a:r>
            <a:endParaRPr lang="pl-PL" sz="1400" dirty="0" smtClean="0">
              <a:solidFill>
                <a:srgbClr val="333A97"/>
              </a:solidFill>
            </a:endParaRPr>
          </a:p>
          <a:p>
            <a:pPr marL="552450" lvl="1" indent="-285750"/>
            <a:r>
              <a:rPr lang="pl-PL" sz="1400" dirty="0" smtClean="0">
                <a:solidFill>
                  <a:srgbClr val="333A97"/>
                </a:solidFill>
              </a:rPr>
              <a:t>konflikty </a:t>
            </a:r>
            <a:r>
              <a:rPr lang="pl-PL" sz="1400" dirty="0">
                <a:solidFill>
                  <a:srgbClr val="333A97"/>
                </a:solidFill>
              </a:rPr>
              <a:t>interesów, relacje z mediami</a:t>
            </a:r>
          </a:p>
          <a:p>
            <a:pPr lvl="0"/>
            <a:r>
              <a:rPr lang="pl-PL" sz="1400" dirty="0">
                <a:solidFill>
                  <a:srgbClr val="333A97"/>
                </a:solidFill>
              </a:rPr>
              <a:t>Zmiana porozumienia</a:t>
            </a:r>
          </a:p>
          <a:p>
            <a:pPr marL="609600" lvl="1" indent="-342900"/>
            <a:r>
              <a:rPr lang="pl-PL" sz="1400" dirty="0">
                <a:solidFill>
                  <a:srgbClr val="333A97"/>
                </a:solidFill>
              </a:rPr>
              <a:t> określenie czasu przeglądu i procesu zmian dokumentu</a:t>
            </a:r>
          </a:p>
        </p:txBody>
      </p:sp>
    </p:spTree>
    <p:extLst>
      <p:ext uri="{BB962C8B-B14F-4D97-AF65-F5344CB8AC3E}">
        <p14:creationId xmlns:p14="http://schemas.microsoft.com/office/powerpoint/2010/main" val="4088392845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741860"/>
              </p:ext>
            </p:extLst>
          </p:nvPr>
        </p:nvGraphicFramePr>
        <p:xfrm>
          <a:off x="2423592" y="1734458"/>
          <a:ext cx="7488832" cy="3816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5726"/>
                <a:gridCol w="2496553"/>
                <a:gridCol w="2496553"/>
              </a:tblGrid>
              <a:tr h="76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Konstytucja rodziny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Umowa spółki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Dotyczy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Członków rodziny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Wspólników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Zakres regulacji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Rodzina i firma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Wspólnicy i firma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Język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Przystępny, nietechniczny 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Abstrakcyjny, prawniczy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632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Umocowanie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>
                          <a:effectLst/>
                        </a:rPr>
                        <a:t>Emocjonalnie wiążąca</a:t>
                      </a:r>
                      <a:endParaRPr lang="pl-P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000" dirty="0">
                          <a:effectLst/>
                        </a:rPr>
                        <a:t>Prawnie wiążąca </a:t>
                      </a:r>
                      <a:endParaRPr lang="pl-P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33100" y="1015071"/>
            <a:ext cx="8388000" cy="397707"/>
          </a:xfrm>
        </p:spPr>
        <p:txBody>
          <a:bodyPr/>
          <a:lstStyle/>
          <a:p>
            <a:r>
              <a:rPr lang="pl-PL" sz="1800" b="1" dirty="0">
                <a:solidFill>
                  <a:srgbClr val="E6398C"/>
                </a:solidFill>
              </a:rPr>
              <a:t>KONSTYTUCJA RODZINY </a:t>
            </a:r>
            <a:r>
              <a:rPr lang="pl-PL" sz="1800" b="1" dirty="0" smtClean="0">
                <a:solidFill>
                  <a:srgbClr val="E6398C"/>
                </a:solidFill>
              </a:rPr>
              <a:t>A UMOWA SPÓŁKI – PODSTAWOWE RÓŻNICE</a:t>
            </a:r>
            <a:r>
              <a:rPr lang="pl-PL" sz="3600" dirty="0">
                <a:solidFill>
                  <a:srgbClr val="E6398C"/>
                </a:solidFill>
              </a:rPr>
              <a:t/>
            </a:r>
            <a:br>
              <a:rPr lang="pl-PL" sz="3600" dirty="0">
                <a:solidFill>
                  <a:srgbClr val="E6398C"/>
                </a:solidFill>
              </a:rPr>
            </a:br>
            <a:r>
              <a:rPr lang="pl-PL" sz="3600" b="1" dirty="0"/>
              <a:t/>
            </a:r>
            <a:br>
              <a:rPr lang="pl-PL" sz="3600" b="1" dirty="0"/>
            </a:br>
            <a:endParaRPr lang="pl-PL" sz="3600" dirty="0">
              <a:solidFill>
                <a:srgbClr val="C0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1791128" y="5559094"/>
            <a:ext cx="8388000" cy="757967"/>
          </a:xfrm>
        </p:spPr>
        <p:txBody>
          <a:bodyPr>
            <a:no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Źródło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dirty="0" err="1">
                <a:solidFill>
                  <a:schemeClr val="tx1"/>
                </a:solidFill>
              </a:rPr>
              <a:t>Baus</a:t>
            </a:r>
            <a:r>
              <a:rPr lang="en-US" sz="1200" dirty="0">
                <a:solidFill>
                  <a:schemeClr val="tx1"/>
                </a:solidFill>
              </a:rPr>
              <a:t> K. (2010)Die </a:t>
            </a:r>
            <a:r>
              <a:rPr lang="en-US" sz="1200" dirty="0" err="1">
                <a:solidFill>
                  <a:schemeClr val="tx1"/>
                </a:solidFill>
              </a:rPr>
              <a:t>Familienstrategie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pl-PL" sz="1200" dirty="0">
                <a:solidFill>
                  <a:schemeClr val="tx1"/>
                </a:solidFill>
              </a:rPr>
              <a:t>Wie </a:t>
            </a:r>
            <a:r>
              <a:rPr lang="pl-PL" sz="1200" dirty="0" err="1">
                <a:solidFill>
                  <a:schemeClr val="tx1"/>
                </a:solidFill>
              </a:rPr>
              <a:t>Familien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ihr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Unternehmen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uber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Generationen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sichern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pl-PL" sz="1200" dirty="0" err="1">
                <a:solidFill>
                  <a:schemeClr val="tx1"/>
                </a:solidFill>
              </a:rPr>
              <a:t>Gabler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Verlag?Springer</a:t>
            </a:r>
            <a:r>
              <a:rPr lang="pl-PL" sz="1200" dirty="0">
                <a:solidFill>
                  <a:schemeClr val="tx1"/>
                </a:solidFill>
              </a:rPr>
              <a:t> </a:t>
            </a:r>
            <a:r>
              <a:rPr lang="pl-PL" sz="1200" dirty="0" err="1">
                <a:solidFill>
                  <a:schemeClr val="tx1"/>
                </a:solidFill>
              </a:rPr>
              <a:t>Fachmedien</a:t>
            </a:r>
            <a:r>
              <a:rPr lang="pl-PL" sz="1200" dirty="0">
                <a:solidFill>
                  <a:schemeClr val="tx1"/>
                </a:solidFill>
              </a:rPr>
              <a:t>, Wiesbaden, s. 140, za Lipiec J. (2017) </a:t>
            </a:r>
            <a:r>
              <a:rPr lang="pl-PL" sz="1200" i="1" dirty="0">
                <a:solidFill>
                  <a:schemeClr val="tx1"/>
                </a:solidFill>
              </a:rPr>
              <a:t>Ład przedsiębiorstwa rodzinnego. Doświadczenia światowe oraz zalecenia dla Polski”</a:t>
            </a:r>
            <a:r>
              <a:rPr lang="pl-PL" sz="1200" dirty="0">
                <a:solidFill>
                  <a:schemeClr val="tx1"/>
                </a:solidFill>
              </a:rPr>
              <a:t>, Oficyna Wydawnicza SGH, Szkoła Główna Handlowa w Warszawie, s.177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100" y="144655"/>
            <a:ext cx="119001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35567050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716280" y="1374521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E6398C"/>
                </a:solidFill>
              </a:rPr>
              <a:t>SYSTEM ŁAD RODZINY/SYSTEM ZARZĄDZANIA RODZINĄ</a:t>
            </a:r>
          </a:p>
          <a:p>
            <a:pPr marL="0" indent="0">
              <a:buNone/>
            </a:pP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700" b="1" dirty="0">
                <a:solidFill>
                  <a:srgbClr val="333A97"/>
                </a:solidFill>
              </a:rPr>
              <a:t>Czynniki </a:t>
            </a:r>
            <a:r>
              <a:rPr lang="pl-PL" sz="1700" b="1" dirty="0" smtClean="0">
                <a:solidFill>
                  <a:srgbClr val="333A97"/>
                </a:solidFill>
              </a:rPr>
              <a:t>różnicujące interesariuszy </a:t>
            </a:r>
            <a:r>
              <a:rPr lang="pl-PL" sz="1700" b="1" dirty="0">
                <a:solidFill>
                  <a:srgbClr val="333A97"/>
                </a:solidFill>
              </a:rPr>
              <a:t>w </a:t>
            </a:r>
            <a:r>
              <a:rPr lang="pl-PL" sz="1700" b="1" dirty="0" smtClean="0">
                <a:solidFill>
                  <a:srgbClr val="333A97"/>
                </a:solidFill>
              </a:rPr>
              <a:t>przedsiębiorstwie rodzinnym</a:t>
            </a:r>
            <a:endParaRPr lang="pl-PL" sz="1700" b="1" dirty="0">
              <a:solidFill>
                <a:srgbClr val="333A97"/>
              </a:solidFill>
            </a:endParaRPr>
          </a:p>
          <a:p>
            <a:pPr lvl="1"/>
            <a:endParaRPr lang="pl-PL" sz="1500" dirty="0" smtClean="0">
              <a:solidFill>
                <a:srgbClr val="333A97"/>
              </a:solidFill>
            </a:endParaRPr>
          </a:p>
          <a:p>
            <a:pPr lvl="1"/>
            <a:r>
              <a:rPr lang="pl-PL" sz="1500" dirty="0" smtClean="0">
                <a:solidFill>
                  <a:srgbClr val="333A97"/>
                </a:solidFill>
              </a:rPr>
              <a:t>Podział </a:t>
            </a:r>
            <a:r>
              <a:rPr lang="pl-PL" sz="1500" dirty="0">
                <a:solidFill>
                  <a:srgbClr val="333A97"/>
                </a:solidFill>
              </a:rPr>
              <a:t>własności pomiędzy członkami rodziny właścicieli</a:t>
            </a:r>
          </a:p>
          <a:p>
            <a:pPr lvl="2"/>
            <a:r>
              <a:rPr lang="pl-PL" sz="1500" dirty="0">
                <a:solidFill>
                  <a:srgbClr val="333A97"/>
                </a:solidFill>
              </a:rPr>
              <a:t>wraz z rosnącą liczbą członków rodziny następuje różnicowanie wielkości posiadanych pakietów akcji/udziałów</a:t>
            </a:r>
          </a:p>
          <a:p>
            <a:pPr lvl="2"/>
            <a:r>
              <a:rPr lang="pl-PL" sz="1500" dirty="0">
                <a:solidFill>
                  <a:srgbClr val="333A97"/>
                </a:solidFill>
              </a:rPr>
              <a:t>zróżnicowanie możliwości kontrolowania rodzinnej firmy oraz zakresu podejmowania decyzji;</a:t>
            </a: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Nowi właściciele, nie powiązani z rodziną </a:t>
            </a:r>
          </a:p>
          <a:p>
            <a:pPr lvl="2"/>
            <a:r>
              <a:rPr lang="pl-PL" sz="1500" dirty="0">
                <a:solidFill>
                  <a:srgbClr val="333A97"/>
                </a:solidFill>
              </a:rPr>
              <a:t>np. w wyniku wejścia firmy rodzinnej na </a:t>
            </a:r>
            <a:r>
              <a:rPr lang="pl-PL" sz="1500" dirty="0" smtClean="0">
                <a:solidFill>
                  <a:srgbClr val="333A97"/>
                </a:solidFill>
              </a:rPr>
              <a:t>giełdę</a:t>
            </a:r>
            <a:endParaRPr lang="pl-PL" sz="1500" dirty="0">
              <a:solidFill>
                <a:srgbClr val="333A97"/>
              </a:solidFill>
            </a:endParaRPr>
          </a:p>
          <a:p>
            <a:pPr lvl="1"/>
            <a:r>
              <a:rPr lang="pl-PL" sz="1500" dirty="0">
                <a:solidFill>
                  <a:srgbClr val="333A97"/>
                </a:solidFill>
              </a:rPr>
              <a:t>Niepowiązana z rodziną kadra zarządzająca</a:t>
            </a:r>
          </a:p>
        </p:txBody>
      </p:sp>
    </p:spTree>
    <p:extLst>
      <p:ext uri="{BB962C8B-B14F-4D97-AF65-F5344CB8AC3E}">
        <p14:creationId xmlns:p14="http://schemas.microsoft.com/office/powerpoint/2010/main" val="40781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ymbol zastępczy zawartości 2"/>
          <p:cNvSpPr>
            <a:spLocks noGrp="1"/>
          </p:cNvSpPr>
          <p:nvPr>
            <p:ph idx="4294967295"/>
          </p:nvPr>
        </p:nvSpPr>
        <p:spPr>
          <a:xfrm>
            <a:off x="1469136" y="119979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– </a:t>
            </a:r>
            <a:r>
              <a:rPr lang="pl-PL" sz="1800" b="1" dirty="0" smtClean="0">
                <a:solidFill>
                  <a:srgbClr val="E6398C"/>
                </a:solidFill>
              </a:rPr>
              <a:t>PROCES TWORZENIA</a:t>
            </a:r>
            <a:endParaRPr lang="pl-PL" sz="1800" dirty="0">
              <a:solidFill>
                <a:srgbClr val="E6398C"/>
              </a:solidFill>
            </a:endParaRPr>
          </a:p>
          <a:p>
            <a:pPr marL="0" indent="0">
              <a:buNone/>
            </a:pPr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Kiedy należy rozpocząć prace nad konstytucją?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Jak długo trwa ten proces?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Kto powinien być w niego zaangażowany?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Jak powinna wyglądać praca nad konstytucją?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Czy konstytucja rodziny wymaga aktualizacji? A jeśli tak, to kiedy?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182624" y="1417639"/>
            <a:ext cx="9028176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</a:t>
            </a:r>
            <a:r>
              <a:rPr lang="pl-PL" sz="1800" b="1" dirty="0" smtClean="0">
                <a:solidFill>
                  <a:srgbClr val="E6398C"/>
                </a:solidFill>
              </a:rPr>
              <a:t>RODZINY – ODPOWIEDZI NA NASTĘPUJĄCE PYTANIA</a:t>
            </a:r>
            <a:endParaRPr lang="pl-PL" sz="1800" b="1" dirty="0"/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Jak rozwiązywać specyficzne dla rodzinnej firmy problemy/wyzwania?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Co postrzegać jako kluczowe elementy w procesie podejmowania decyzji na dany moment oraz na przyszłość?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Dlaczego ważne jest dla rodziny myślenie o przyszłości?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Kto jest włączony w proces podejmowania decyzji i na kogo one wpływają?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Kiedy należy dokonać rewizji tego dokumentu? </a:t>
            </a:r>
          </a:p>
        </p:txBody>
      </p:sp>
    </p:spTree>
    <p:extLst>
      <p:ext uri="{BB962C8B-B14F-4D97-AF65-F5344CB8AC3E}">
        <p14:creationId xmlns:p14="http://schemas.microsoft.com/office/powerpoint/2010/main" val="41099447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55320" y="1252601"/>
            <a:ext cx="10515600" cy="3587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– </a:t>
            </a:r>
            <a:r>
              <a:rPr lang="pl-PL" sz="1800" b="1" dirty="0" smtClean="0">
                <a:solidFill>
                  <a:srgbClr val="E6398C"/>
                </a:solidFill>
              </a:rPr>
              <a:t>STRUKTURA</a:t>
            </a:r>
            <a:endParaRPr lang="pl-PL" sz="1800" dirty="0">
              <a:solidFill>
                <a:srgbClr val="E6398C"/>
              </a:solidFill>
            </a:endParaRP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Preambuła lub wprowadzenie dla zaangażowanych członków rodziny (Kto?)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Deklaracja rodzinnych wartości i przekonań (Dlaczego?)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Określenie zasad rodzinnego biznesu (Co?)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Rozdziały dotyczące polityki zarządzania rodziną i nadzoru rodzinnego biznesu (Jak?)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Metody dotyczące wprowadzania zmian (Kiedy?)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2897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ymbol zastępczy zawartości 2"/>
          <p:cNvSpPr>
            <a:spLocks noGrp="1"/>
          </p:cNvSpPr>
          <p:nvPr>
            <p:ph idx="4294967295"/>
          </p:nvPr>
        </p:nvSpPr>
        <p:spPr>
          <a:xfrm>
            <a:off x="1688592" y="1203771"/>
            <a:ext cx="8229600" cy="4568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</a:t>
            </a:r>
            <a:r>
              <a:rPr lang="pl-PL" sz="1800" b="1" dirty="0" smtClean="0">
                <a:solidFill>
                  <a:srgbClr val="E6398C"/>
                </a:solidFill>
              </a:rPr>
              <a:t>– „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STATUT </a:t>
            </a:r>
            <a:r>
              <a:rPr lang="pl-PL" altLang="pl-PL" sz="1800" b="1" dirty="0">
                <a:solidFill>
                  <a:srgbClr val="E6398C"/>
                </a:solidFill>
              </a:rPr>
              <a:t>DZIEDZICTWA” RODZINY </a:t>
            </a:r>
            <a:r>
              <a:rPr lang="pl-PL" altLang="pl-PL" sz="1800" b="1" dirty="0" smtClean="0">
                <a:solidFill>
                  <a:srgbClr val="E6398C"/>
                </a:solidFill>
              </a:rPr>
              <a:t>ŁAPAJ</a:t>
            </a:r>
          </a:p>
          <a:p>
            <a:endParaRPr lang="pl-PL" altLang="pl-PL" sz="1800" dirty="0" smtClean="0"/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Statut dziedzictwa reguluje relacje biznesowo – rodzinne i wskazuje możliwości jakie niesie przynależność do firmy rodzinnej - biznes hotelowy w Zawierciu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Dokument składa się z 10 rozdziałów oraz trzech porozumień rodzinnych, reguluje następujące kwestie: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struktura własnościowa i zarządcza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program edukacji członków rodziny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zarządcze organy rodziny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Porozumienia rodzinne pełnią rolę wykonawczą i dotyczą: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Regulacji odnośnie praw własności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Sposobu rekrutacji i warunków pracy w firmie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altLang="pl-PL" sz="1400" dirty="0">
                <a:solidFill>
                  <a:srgbClr val="333A97"/>
                </a:solidFill>
              </a:rPr>
              <a:t>Rezolucji dotyczących konfliktów </a:t>
            </a:r>
          </a:p>
          <a:p>
            <a:endParaRPr lang="pl-PL" altLang="pl-PL" sz="2400" dirty="0"/>
          </a:p>
          <a:p>
            <a:endParaRPr lang="pl-PL" altLang="pl-PL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Symbol zastępczy zawartości 2"/>
          <p:cNvSpPr>
            <a:spLocks noGrp="1"/>
          </p:cNvSpPr>
          <p:nvPr>
            <p:ph idx="4294967295"/>
          </p:nvPr>
        </p:nvSpPr>
        <p:spPr>
          <a:xfrm>
            <a:off x="1743456" y="1142937"/>
            <a:ext cx="8662416" cy="464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</a:t>
            </a:r>
            <a:r>
              <a:rPr lang="pl-PL" sz="1800" b="1" dirty="0" smtClean="0">
                <a:solidFill>
                  <a:srgbClr val="E6398C"/>
                </a:solidFill>
              </a:rPr>
              <a:t>ROLESKICH</a:t>
            </a:r>
            <a:endParaRPr lang="pl-PL" sz="1800" dirty="0">
              <a:solidFill>
                <a:srgbClr val="E6398C"/>
              </a:solidFill>
            </a:endParaRPr>
          </a:p>
          <a:p>
            <a:pPr lvl="0"/>
            <a:endParaRPr lang="pl-PL" sz="1800" b="1" dirty="0"/>
          </a:p>
          <a:p>
            <a:pPr marL="0" indent="0">
              <a:buNone/>
            </a:pPr>
            <a:r>
              <a:rPr lang="pl-PL" altLang="pl-PL" sz="1400" dirty="0" smtClean="0">
                <a:solidFill>
                  <a:srgbClr val="333A97"/>
                </a:solidFill>
              </a:rPr>
              <a:t>Struktura</a:t>
            </a:r>
            <a:r>
              <a:rPr lang="pl-PL" altLang="pl-PL" sz="1400" dirty="0">
                <a:solidFill>
                  <a:srgbClr val="333A97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I. Definicje i postanowienia ogólne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II. Zasady ogólne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III. Zarządzanie i nadzór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IV. Praca w Firmie Rodzinnej  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V. Aspekty ekonomiczne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VI. Zasady postępowania</a:t>
            </a:r>
          </a:p>
          <a:p>
            <a:pPr marL="457200" lvl="1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VII. Przepisy przejściowe i końcowe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ymbol zastępczy zawartości 2"/>
          <p:cNvSpPr>
            <a:spLocks noGrp="1"/>
          </p:cNvSpPr>
          <p:nvPr>
            <p:ph idx="4294967295"/>
          </p:nvPr>
        </p:nvSpPr>
        <p:spPr>
          <a:xfrm>
            <a:off x="1505712" y="1219519"/>
            <a:ext cx="8229600" cy="4784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>
                <a:solidFill>
                  <a:srgbClr val="E6398C"/>
                </a:solidFill>
              </a:rPr>
              <a:t>KONSTYTUCJA RODZINY </a:t>
            </a:r>
            <a:r>
              <a:rPr lang="pl-PL" sz="1900" b="1" dirty="0" smtClean="0">
                <a:solidFill>
                  <a:srgbClr val="E6398C"/>
                </a:solidFill>
              </a:rPr>
              <a:t>ROLESKICH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marL="0" indent="0">
              <a:buNone/>
            </a:pPr>
            <a:r>
              <a:rPr lang="pl-PL" altLang="pl-PL" sz="1500" dirty="0">
                <a:solidFill>
                  <a:srgbClr val="333A97"/>
                </a:solidFill>
              </a:rPr>
              <a:t>Rozdział I. Definicje i postanowienia ogólne</a:t>
            </a:r>
          </a:p>
          <a:p>
            <a:pPr lvl="1"/>
            <a:r>
              <a:rPr lang="pl-PL" altLang="pl-PL" sz="1500" dirty="0">
                <a:solidFill>
                  <a:srgbClr val="333A97"/>
                </a:solidFill>
              </a:rPr>
              <a:t>definiuje pojęcia dotyczące rodziny oraz firmy – punktem wyjścia jest rodzina nuklearna jako podstawowa jednostka społeczna w budowaniu trwałości firmy </a:t>
            </a:r>
          </a:p>
          <a:p>
            <a:pPr marL="0" indent="0">
              <a:buNone/>
            </a:pPr>
            <a:r>
              <a:rPr lang="pl-PL" altLang="pl-PL" sz="1500" dirty="0">
                <a:solidFill>
                  <a:srgbClr val="333A97"/>
                </a:solidFill>
              </a:rPr>
              <a:t>Rozdział II. Zasady ogólne</a:t>
            </a:r>
          </a:p>
          <a:p>
            <a:pPr lvl="1"/>
            <a:r>
              <a:rPr lang="pl-PL" altLang="pl-PL" sz="1500" dirty="0">
                <a:solidFill>
                  <a:srgbClr val="333A97"/>
                </a:solidFill>
              </a:rPr>
              <a:t>wskazuje sposób oraz wartości rodzinne i biznesowe na podstawie których należy rozwijać firmę rodzinną</a:t>
            </a:r>
          </a:p>
          <a:p>
            <a:pPr marL="0" indent="0">
              <a:buNone/>
            </a:pPr>
            <a:r>
              <a:rPr lang="pl-PL" altLang="pl-PL" sz="1500" dirty="0">
                <a:solidFill>
                  <a:srgbClr val="333A97"/>
                </a:solidFill>
              </a:rPr>
              <a:t>Rozdział III. Zarządzanie i nadzór</a:t>
            </a:r>
          </a:p>
          <a:p>
            <a:pPr lvl="1"/>
            <a:r>
              <a:rPr lang="pl-PL" altLang="pl-PL" sz="1500" dirty="0">
                <a:solidFill>
                  <a:srgbClr val="333A97"/>
                </a:solidFill>
              </a:rPr>
              <a:t>reguluje kwestie związane z zarządzaniem firmą, w tym określa rolę i zakres działań Rady Rodziny </a:t>
            </a:r>
          </a:p>
          <a:p>
            <a:pPr lvl="1"/>
            <a:r>
              <a:rPr lang="pl-PL" altLang="pl-PL" sz="1500" dirty="0">
                <a:solidFill>
                  <a:srgbClr val="333A97"/>
                </a:solidFill>
              </a:rPr>
              <a:t>określa prawa sukcesora pełniącego funkcję Dyrektora Generalnego </a:t>
            </a:r>
          </a:p>
          <a:p>
            <a:pPr lvl="1"/>
            <a:r>
              <a:rPr lang="pl-PL" altLang="pl-PL" sz="1500" dirty="0">
                <a:solidFill>
                  <a:srgbClr val="333A97"/>
                </a:solidFill>
              </a:rPr>
              <a:t>zawiera zasady etyczne obowiązujące w firmie Roleski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ymbol zastępczy zawartości 2"/>
          <p:cNvSpPr>
            <a:spLocks noGrp="1"/>
          </p:cNvSpPr>
          <p:nvPr>
            <p:ph idx="4294967295"/>
          </p:nvPr>
        </p:nvSpPr>
        <p:spPr>
          <a:xfrm>
            <a:off x="1304544" y="1109918"/>
            <a:ext cx="8906256" cy="518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ROLESKICH</a:t>
            </a:r>
          </a:p>
          <a:p>
            <a:pPr marL="0" indent="0">
              <a:buNone/>
            </a:pPr>
            <a:endParaRPr lang="pl-PL" altLang="pl-PL" sz="1400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IV. Praca w Firmie Rodzinnej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określa warunki oraz sposób zatrudnienia członków rodziny, w tym działania uniemożliwiające nepotyzm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określa założenia polityki szkoleniowej </a:t>
            </a:r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V. Aspekty ekonomiczne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definiuje politykę ekonomiczną firmy Roleski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określa kwestie związane z rozporządzaniem majątkiem firmy, w tym jego utrzymanie w rękach rodziny</a:t>
            </a:r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VI. Zasady postępowania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określa zasady dla członków rodziny w przypadku prowadzenia przez nich działalności gospodarczej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definiuje odpowiedzialność firmy np. w zakresie oddziaływania na środowisko naturalne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54480" y="1325817"/>
            <a:ext cx="8229600" cy="4641850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ROLESKICH</a:t>
            </a:r>
          </a:p>
          <a:p>
            <a:pPr marL="0" indent="0">
              <a:buNone/>
            </a:pPr>
            <a:endParaRPr lang="pl-PL" altLang="pl-PL" sz="1800" dirty="0" smtClean="0"/>
          </a:p>
          <a:p>
            <a:pPr marL="0" indent="0">
              <a:buNone/>
            </a:pPr>
            <a:r>
              <a:rPr lang="pl-PL" altLang="pl-PL" sz="1400" dirty="0">
                <a:solidFill>
                  <a:srgbClr val="333A97"/>
                </a:solidFill>
              </a:rPr>
              <a:t>Rozdział VII. Przepisy przejściowe i końcowe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wskazuje zasady postępowania w kwestiach istotnych dla rodziny oraz biznesu, które nie zostały ujęte w konstytucji </a:t>
            </a:r>
          </a:p>
          <a:p>
            <a:pPr lvl="1"/>
            <a:r>
              <a:rPr lang="pl-PL" altLang="pl-PL" sz="1400" dirty="0">
                <a:solidFill>
                  <a:srgbClr val="333A97"/>
                </a:solidFill>
              </a:rPr>
              <a:t>zalecenie corocznego przeglądu Konstytucji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4113" y="1267837"/>
            <a:ext cx="8388000" cy="379184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KONSTYTUCJA RODZINY </a:t>
            </a:r>
            <a:r>
              <a:rPr lang="pl-PL" sz="1800" b="1" dirty="0" smtClean="0">
                <a:solidFill>
                  <a:srgbClr val="E6398C"/>
                </a:solidFill>
              </a:rPr>
              <a:t>- PODSUMOWANIE</a:t>
            </a:r>
            <a:endParaRPr lang="pl-PL" sz="1800" b="1" dirty="0">
              <a:solidFill>
                <a:srgbClr val="E6398C"/>
              </a:solidFill>
            </a:endParaRPr>
          </a:p>
          <a:p>
            <a:pPr marL="0" lvl="1" indent="0">
              <a:buNone/>
            </a:pPr>
            <a:endParaRPr lang="pl" sz="1800" dirty="0" smtClean="0">
              <a:solidFill>
                <a:srgbClr val="000000"/>
              </a:solidFill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Proces, nie produkt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Zazwyczaj w formie niepisanej, gdyż każdy ma świadomość obowiązujących zasad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Stworzona w oparciu o trwałe zasady, obowiązujące w rodzinie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Nie uda się stworzyć konstytucji, która zmieni wszystko od razu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Ewolucja, nie rewolucja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Zarządzanie oczekiwaniami wszystkich interesariuszy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Dajcie sobie czas i zadbajcie o powszechne uczestnictwo, aby uzyskać pełne zaangażowanie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Proces powtarzalny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Konstytucja może zajmować 70 stron albo tylko 1 stronę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pl" sz="1600" dirty="0">
                <a:solidFill>
                  <a:srgbClr val="333A97"/>
                </a:solidFill>
              </a:rPr>
              <a:t>Konstytucje różnią się między sobą</a:t>
            </a:r>
          </a:p>
        </p:txBody>
      </p:sp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1894113" y="5349585"/>
            <a:ext cx="8594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200" dirty="0" smtClean="0">
                <a:latin typeface="+mn-lt"/>
              </a:rPr>
              <a:t>Źródło: Peter </a:t>
            </a:r>
            <a:r>
              <a:rPr lang="pl-PL" altLang="pl-PL" sz="1200" dirty="0">
                <a:latin typeface="+mn-lt"/>
              </a:rPr>
              <a:t>Leach o przyszłości polskich firm </a:t>
            </a:r>
            <a:r>
              <a:rPr lang="pl-PL" altLang="pl-PL" sz="1200" dirty="0" smtClean="0">
                <a:latin typeface="+mn-lt"/>
              </a:rPr>
              <a:t>rodzinnych, 17 </a:t>
            </a:r>
            <a:r>
              <a:rPr lang="pl-PL" altLang="pl-PL" sz="1200" dirty="0">
                <a:latin typeface="+mn-lt"/>
              </a:rPr>
              <a:t>maja 2017, Akademia Leona Koźmińskiego</a:t>
            </a:r>
            <a:endParaRPr lang="en-US" altLang="pl-PL" sz="12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867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524000" y="2711451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 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dtytuł 2"/>
          <p:cNvSpPr txBox="1">
            <a:spLocks/>
          </p:cNvSpPr>
          <p:nvPr/>
        </p:nvSpPr>
        <p:spPr bwMode="auto">
          <a:xfrm>
            <a:off x="7104063" y="4076700"/>
            <a:ext cx="2952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Izabela </a:t>
            </a:r>
            <a:r>
              <a:rPr lang="pl-PL" sz="20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Koładkiewicz</a:t>
            </a:r>
            <a:endParaRPr lang="pl-PL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izabela@kozminski.edu.pl</a:t>
            </a:r>
            <a:br>
              <a:rPr lang="pl-PL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094232" y="1520000"/>
            <a:ext cx="936955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SYSTEM ŁAD RODZINY/SYSTEM ZARZĄDZANIA RODZINĄ</a:t>
            </a:r>
          </a:p>
          <a:p>
            <a:pPr marL="0" indent="0">
              <a:buNone/>
            </a:pP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rgbClr val="333A97"/>
                </a:solidFill>
              </a:rPr>
              <a:t>Rodzina </a:t>
            </a:r>
            <a:r>
              <a:rPr lang="pl-PL" sz="1600" b="1" dirty="0" smtClean="0">
                <a:solidFill>
                  <a:srgbClr val="333A97"/>
                </a:solidFill>
              </a:rPr>
              <a:t>właścicieli - procesy zmian</a:t>
            </a:r>
            <a:endParaRPr lang="pl-PL" sz="16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endParaRPr lang="pl-PL" sz="1700" dirty="0" smtClean="0">
              <a:solidFill>
                <a:srgbClr val="333A97"/>
              </a:solidFill>
            </a:endParaRPr>
          </a:p>
          <a:p>
            <a:pPr lvl="1"/>
            <a:r>
              <a:rPr lang="pl-PL" sz="1400" dirty="0" smtClean="0">
                <a:solidFill>
                  <a:srgbClr val="333A97"/>
                </a:solidFill>
              </a:rPr>
              <a:t>Efektem </a:t>
            </a:r>
            <a:r>
              <a:rPr lang="pl-PL" sz="1400" dirty="0">
                <a:solidFill>
                  <a:srgbClr val="333A97"/>
                </a:solidFill>
              </a:rPr>
              <a:t>ww. procesów jest zróżnicowanie obecnych w rodzinie grup interesariuszy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Różnią się potrzebami i interesami w odniesieniu do rodzinnego biznesu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Różny poziom wiedzy na temat rodzinnego biznesu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Przekłada się to na ich wzajemne relacje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Problemy: 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Brak zaufania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Brak zrozumienia dla podejmowanych działań w firmie 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Brak akceptacji podejmowanych działań w firmie </a:t>
            </a:r>
          </a:p>
          <a:p>
            <a:pPr lvl="2"/>
            <a:endParaRPr lang="pl-PL" sz="1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91800" y="1074062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SYSTEM ŁAD RODZINY/SYSTEM ZARZĄDZANIA RODZINĄ</a:t>
            </a:r>
          </a:p>
          <a:p>
            <a:pPr marL="0" indent="0">
              <a:buNone/>
            </a:pP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700" b="1" dirty="0">
                <a:solidFill>
                  <a:srgbClr val="333A97"/>
                </a:solidFill>
              </a:rPr>
              <a:t>Czynniki </a:t>
            </a:r>
            <a:r>
              <a:rPr lang="pl-PL" sz="1700" b="1" dirty="0" smtClean="0">
                <a:solidFill>
                  <a:srgbClr val="333A97"/>
                </a:solidFill>
              </a:rPr>
              <a:t>różnicujące </a:t>
            </a:r>
            <a:r>
              <a:rPr lang="pl-PL" sz="1700" b="1" dirty="0">
                <a:solidFill>
                  <a:srgbClr val="333A97"/>
                </a:solidFill>
              </a:rPr>
              <a:t>interesariuszy </a:t>
            </a:r>
            <a:r>
              <a:rPr lang="pl-PL" sz="1700" b="1" dirty="0" smtClean="0">
                <a:solidFill>
                  <a:srgbClr val="333A97"/>
                </a:solidFill>
              </a:rPr>
              <a:t>w przedsiębiorstwie rodzinnym </a:t>
            </a:r>
            <a:endParaRPr lang="pl-PL" sz="1700" b="1" dirty="0">
              <a:solidFill>
                <a:srgbClr val="333A97"/>
              </a:solidFill>
            </a:endParaRPr>
          </a:p>
          <a:p>
            <a:pPr marL="457200" lvl="1" indent="0">
              <a:buNone/>
            </a:pPr>
            <a:endParaRPr lang="pl-PL" sz="1400" dirty="0">
              <a:solidFill>
                <a:srgbClr val="333A97"/>
              </a:solidFill>
            </a:endParaRP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Utrata jedności między interesem rodziny a interesem firmy 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Kontrolujący właściciel „firma to ja”, wraz z pojawieniem się kolejnych pokoleń jak również gałęzi rodziny, nie ma już racji bytu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Utrata jedności między interesami poszczególnych członków rodziny </a:t>
            </a:r>
          </a:p>
          <a:p>
            <a:pPr lvl="2"/>
            <a:r>
              <a:rPr lang="pl-PL" sz="1400" dirty="0">
                <a:solidFill>
                  <a:srgbClr val="333A97"/>
                </a:solidFill>
              </a:rPr>
              <a:t>rodzice – dzieci, rodzeństwo, kuzyni oraz interes rodziny a interes poszczególnych jej gałęzi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86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207008" y="1431372"/>
            <a:ext cx="97170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E6398C"/>
                </a:solidFill>
              </a:rPr>
              <a:t>SYSTEM NADZORU W FIRMIE RODZINNEJ/ SYSTEM FAMILY BUSINESS GOVERNANCE</a:t>
            </a:r>
          </a:p>
          <a:p>
            <a:endParaRPr lang="pl-PL" dirty="0" smtClean="0"/>
          </a:p>
          <a:p>
            <a:pPr algn="just">
              <a:defRPr/>
            </a:pPr>
            <a:r>
              <a:rPr lang="pl-PL" sz="1400" dirty="0">
                <a:solidFill>
                  <a:srgbClr val="333A97"/>
                </a:solidFill>
              </a:rPr>
              <a:t>Potrzeba tworzenia struktur nadzoru w firmie rodzinnej pojawia się wraz z pojawieniem w rodzinie i w firmie rodzinnej różnych grup interesów, w wyniku: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transferu zarządzania – </a:t>
            </a:r>
            <a:r>
              <a:rPr lang="pl-PL" sz="1400" dirty="0" err="1">
                <a:solidFill>
                  <a:srgbClr val="333A97"/>
                </a:solidFill>
              </a:rPr>
              <a:t>insiderzy</a:t>
            </a:r>
            <a:r>
              <a:rPr lang="pl-PL" sz="1400" dirty="0">
                <a:solidFill>
                  <a:srgbClr val="333A97"/>
                </a:solidFill>
              </a:rPr>
              <a:t> i outsiderzy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powiązani z rodziną i spoza niej </a:t>
            </a:r>
          </a:p>
          <a:p>
            <a:pPr lvl="2"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utraty jedności 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między interesem rodziny a interesem firmy 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między interesami poszczególnych członków rodziny </a:t>
            </a:r>
          </a:p>
          <a:p>
            <a:pPr lvl="2">
              <a:defRPr/>
            </a:pPr>
            <a:endParaRPr lang="pl-PL" sz="1400" dirty="0">
              <a:solidFill>
                <a:srgbClr val="333A97"/>
              </a:solidFill>
            </a:endParaRP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pl-PL" sz="1400" dirty="0">
                <a:solidFill>
                  <a:srgbClr val="333A97"/>
                </a:solidFill>
              </a:rPr>
              <a:t>dystrybucji własności </a:t>
            </a:r>
          </a:p>
          <a:p>
            <a:pPr marL="1371600" lvl="2" indent="-457200">
              <a:buFont typeface="Courier New" panose="02070309020205020404" pitchFamily="49" charset="0"/>
              <a:buChar char="o"/>
              <a:defRPr/>
            </a:pPr>
            <a:r>
              <a:rPr lang="pl-PL" sz="1400" dirty="0">
                <a:solidFill>
                  <a:srgbClr val="333A97"/>
                </a:solidFill>
              </a:rPr>
              <a:t>wśród rosnącej liczby członków rodziny, a wraz z nią zróżnicowanie mocy wpływu na podejmowane w przedsiębiorstwie decyzje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414272" y="1529369"/>
            <a:ext cx="958291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E6398C"/>
                </a:solidFill>
              </a:rPr>
              <a:t>SYSTEM ŁAD RODZINY/SYSTEM ZARZĄDZANIA RODZINĄ/ </a:t>
            </a:r>
            <a:r>
              <a:rPr lang="pl-PL" sz="1800" b="1" dirty="0" smtClean="0">
                <a:solidFill>
                  <a:srgbClr val="E6398C"/>
                </a:solidFill>
              </a:rPr>
              <a:t>FAMILY BUSINESS GOVERNANCE </a:t>
            </a:r>
          </a:p>
          <a:p>
            <a:pPr marL="0" indent="0">
              <a:buNone/>
            </a:pPr>
            <a:endParaRPr lang="pl-PL" sz="1800" b="1" dirty="0">
              <a:solidFill>
                <a:srgbClr val="333A97"/>
              </a:solidFill>
            </a:endParaRPr>
          </a:p>
          <a:p>
            <a:pPr marL="0" indent="0">
              <a:buNone/>
            </a:pPr>
            <a:r>
              <a:rPr lang="pl-PL" sz="1700" b="1" dirty="0">
                <a:solidFill>
                  <a:srgbClr val="333A97"/>
                </a:solidFill>
              </a:rPr>
              <a:t>Family Business </a:t>
            </a:r>
            <a:r>
              <a:rPr lang="pl-PL" sz="1700" b="1" dirty="0" err="1">
                <a:solidFill>
                  <a:srgbClr val="333A97"/>
                </a:solidFill>
              </a:rPr>
              <a:t>Governance</a:t>
            </a:r>
            <a:r>
              <a:rPr lang="pl-PL" sz="1700" b="1" dirty="0">
                <a:solidFill>
                  <a:srgbClr val="333A97"/>
                </a:solidFill>
              </a:rPr>
              <a:t> - Zadania</a:t>
            </a:r>
          </a:p>
          <a:p>
            <a:pPr marL="0" indent="0">
              <a:buNone/>
            </a:pPr>
            <a:endParaRPr lang="pl-PL" sz="1400" dirty="0" smtClean="0"/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Zapewnia ład i harmonię w rodzinie </a:t>
            </a:r>
            <a:r>
              <a:rPr lang="pl-PL" sz="1400" dirty="0" smtClean="0">
                <a:solidFill>
                  <a:srgbClr val="333A97"/>
                </a:solidFill>
              </a:rPr>
              <a:t>poprzez: </a:t>
            </a:r>
            <a:endParaRPr lang="pl-PL" sz="1400" dirty="0">
              <a:solidFill>
                <a:srgbClr val="333A97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wzmocnienie poczucia więzi pomiędzy członkami rodziny właścicieli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umocnienie ich identyfikacji z przed­siębiorstwem, jako wspólnym projek­tem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Sprzyja długowieczności rodzinnego biznesu 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Poszukiwanie rozwiązań prowadzących do kompromisu między interesariuszami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Budowa pozytywnych i odpowiedzialnych relacji między rodziną właścicieli a ich przedsiębiorstwem</a:t>
            </a:r>
          </a:p>
          <a:p>
            <a:pPr lvl="1"/>
            <a:r>
              <a:rPr lang="pl-PL" sz="1400" dirty="0">
                <a:solidFill>
                  <a:srgbClr val="333A97"/>
                </a:solidFill>
              </a:rPr>
              <a:t>Dostarcza wiedzy członkom rodziny na temat: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333A97"/>
                </a:solidFill>
              </a:rPr>
              <a:t>roli, praw i odpowiedzialności wobec rodziny oraz rodzinnego biznesu </a:t>
            </a:r>
          </a:p>
        </p:txBody>
      </p:sp>
    </p:spTree>
    <p:extLst>
      <p:ext uri="{BB962C8B-B14F-4D97-AF65-F5344CB8AC3E}">
        <p14:creationId xmlns:p14="http://schemas.microsoft.com/office/powerpoint/2010/main" val="225158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SOURCEFORMATTING" val="KeepSourceFormatting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3491</Words>
  <Application>Microsoft Office PowerPoint</Application>
  <PresentationFormat>Panoramiczny</PresentationFormat>
  <Paragraphs>601</Paragraphs>
  <Slides>59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Times New Roman</vt:lpstr>
      <vt:lpstr>Wingdings</vt:lpstr>
      <vt:lpstr>Motyw pakietu Office</vt:lpstr>
      <vt:lpstr>Prezentacja programu PowerPoint</vt:lpstr>
      <vt:lpstr>SYSTEM ŁAD RODZINY/SYSTEM ZARZĄDZANIA RODZINĄ PODSTAWOWE MECHANIZMY ORAZ FUNKCJE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 </vt:lpstr>
      <vt:lpstr>Prezentacja programu PowerPoint</vt:lpstr>
      <vt:lpstr>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</vt:lpstr>
      <vt:lpstr>Prezentacja programu PowerPoint</vt:lpstr>
      <vt:lpstr>Prezentacja programu PowerPoint</vt:lpstr>
      <vt:lpstr>Prezentacja programu PowerPoint</vt:lpstr>
      <vt:lpstr>KONSTYTUCJA RODZINY</vt:lpstr>
      <vt:lpstr>Prezentacja programu PowerPoint</vt:lpstr>
      <vt:lpstr>Prezentacja programu PowerPoint</vt:lpstr>
      <vt:lpstr>KONSTYTUCJA RODZINY A UMOWA SPÓŁKI – PODSTAWOWE RÓŻNICE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ład rodzinny/ System zarządzania rodziną  Podstawowe mechanizmy oraz funkcje</dc:title>
  <dc:creator>IK</dc:creator>
  <cp:lastModifiedBy>IK</cp:lastModifiedBy>
  <cp:revision>71</cp:revision>
  <dcterms:created xsi:type="dcterms:W3CDTF">2018-12-18T17:22:59Z</dcterms:created>
  <dcterms:modified xsi:type="dcterms:W3CDTF">2019-02-05T12:22:54Z</dcterms:modified>
</cp:coreProperties>
</file>