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60" r:id="rId4"/>
    <p:sldId id="274" r:id="rId5"/>
    <p:sldId id="275" r:id="rId6"/>
    <p:sldId id="266" r:id="rId7"/>
    <p:sldId id="276" r:id="rId8"/>
    <p:sldId id="259" r:id="rId9"/>
    <p:sldId id="258" r:id="rId10"/>
    <p:sldId id="284" r:id="rId11"/>
    <p:sldId id="257" r:id="rId12"/>
    <p:sldId id="277" r:id="rId13"/>
    <p:sldId id="288" r:id="rId14"/>
    <p:sldId id="286" r:id="rId15"/>
    <p:sldId id="287" r:id="rId16"/>
    <p:sldId id="265" r:id="rId17"/>
    <p:sldId id="278" r:id="rId18"/>
    <p:sldId id="268" r:id="rId19"/>
    <p:sldId id="269" r:id="rId20"/>
    <p:sldId id="279" r:id="rId21"/>
    <p:sldId id="270" r:id="rId22"/>
    <p:sldId id="272" r:id="rId23"/>
    <p:sldId id="271" r:id="rId24"/>
    <p:sldId id="280" r:id="rId25"/>
    <p:sldId id="290" r:id="rId26"/>
    <p:sldId id="291" r:id="rId27"/>
    <p:sldId id="292" r:id="rId28"/>
    <p:sldId id="293" r:id="rId29"/>
    <p:sldId id="294" r:id="rId30"/>
    <p:sldId id="281" r:id="rId31"/>
    <p:sldId id="282" r:id="rId32"/>
    <p:sldId id="283" r:id="rId33"/>
    <p:sldId id="267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108" y="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69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94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3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00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5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8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08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9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1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7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0130-1CD0-4F07-8F12-B57CC740A6F0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819B-7065-4378-9E92-8FA14271A48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756" y="1216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POTENCJALNE </a:t>
            </a:r>
            <a:r>
              <a:rPr lang="pl-PL" sz="1800" b="1" dirty="0" smtClean="0">
                <a:solidFill>
                  <a:srgbClr val="E6398C"/>
                </a:solidFill>
              </a:rPr>
              <a:t>ROLE/FUNKCJE</a:t>
            </a:r>
            <a:endParaRPr lang="pl-PL" sz="1800" b="1" dirty="0">
              <a:solidFill>
                <a:srgbClr val="E6398C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400" u="sng" dirty="0">
                <a:solidFill>
                  <a:srgbClr val="333A97"/>
                </a:solidFill>
              </a:rPr>
              <a:t>Funkcja edukacyjna </a:t>
            </a:r>
            <a:endParaRPr lang="pl-PL" sz="1400" u="sng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sz="1400" u="sng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Aktywizacja </a:t>
            </a:r>
            <a:r>
              <a:rPr lang="pl-PL" sz="1400" dirty="0">
                <a:solidFill>
                  <a:srgbClr val="333A97"/>
                </a:solidFill>
              </a:rPr>
              <a:t>członków rodziny nie zaangażowanych w zarządzanie firmą rodzinną	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Edukacyjna dla drugiego pokolenia, ale </a:t>
            </a:r>
          </a:p>
          <a:p>
            <a:pPr marL="1657350" lvl="3" indent="-34290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rgbClr val="333A97"/>
                </a:solidFill>
              </a:rPr>
              <a:t>czynnikiem </a:t>
            </a:r>
            <a:r>
              <a:rPr lang="pl-PL" sz="1400" dirty="0">
                <a:solidFill>
                  <a:srgbClr val="333A97"/>
                </a:solidFill>
              </a:rPr>
              <a:t>to warunkującym jest bez wątpienia jej profesjonalny skład</a:t>
            </a:r>
          </a:p>
          <a:p>
            <a:pPr lvl="1"/>
            <a:endParaRPr lang="pl-PL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1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317625"/>
            <a:ext cx="10744200" cy="435133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400" b="1" dirty="0" smtClean="0">
                <a:solidFill>
                  <a:srgbClr val="E6398C"/>
                </a:solidFill>
              </a:rPr>
              <a:t>RADA </a:t>
            </a:r>
            <a:r>
              <a:rPr lang="pl-PL" sz="1400" b="1" dirty="0">
                <a:solidFill>
                  <a:srgbClr val="E6398C"/>
                </a:solidFill>
              </a:rPr>
              <a:t>W FIRMIE RODZINNEJ - POTENCJALNE ROLE/FUNKCJE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400" dirty="0">
              <a:solidFill>
                <a:srgbClr val="333A97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800" dirty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Podstawowy</a:t>
            </a:r>
            <a:r>
              <a:rPr lang="pl-PL" altLang="pl-PL" sz="1400" dirty="0" smtClean="0">
                <a:solidFill>
                  <a:srgbClr val="333A97"/>
                </a:solidFill>
              </a:rPr>
              <a:t> </a:t>
            </a:r>
            <a:r>
              <a:rPr lang="pl-PL" altLang="pl-PL" sz="1400" dirty="0">
                <a:solidFill>
                  <a:srgbClr val="333A97"/>
                </a:solidFill>
              </a:rPr>
              <a:t>mechanizm nadzoru i kontroli, </a:t>
            </a:r>
            <a:r>
              <a:rPr lang="pl-PL" altLang="pl-PL" sz="1400" dirty="0">
                <a:solidFill>
                  <a:srgbClr val="333A97"/>
                </a:solidFill>
              </a:rPr>
              <a:t>którego głównym zadaniem </a:t>
            </a:r>
            <a:r>
              <a:rPr lang="pl-PL" altLang="pl-PL" sz="1400" dirty="0">
                <a:solidFill>
                  <a:srgbClr val="333A97"/>
                </a:solidFill>
              </a:rPr>
              <a:t>jest:</a:t>
            </a:r>
            <a:endParaRPr lang="pl-PL" alt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czuwanie nad interesami </a:t>
            </a:r>
            <a:r>
              <a:rPr lang="pl-PL" altLang="pl-PL" sz="1400" dirty="0">
                <a:solidFill>
                  <a:srgbClr val="333A97"/>
                </a:solidFill>
              </a:rPr>
              <a:t>akcjonariuszy/udziałowców i spółki </a:t>
            </a:r>
            <a:endParaRPr lang="pl-PL" alt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podejmowanie działań mających na celu usunięcie konfliktu interesów akcjonariuszy/udziałowców z interesami kadry zarządzającej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 smtClean="0">
                <a:solidFill>
                  <a:srgbClr val="333A97"/>
                </a:solidFill>
              </a:rPr>
              <a:t>przeciwdziałanie </a:t>
            </a:r>
            <a:r>
              <a:rPr lang="pl-PL" altLang="pl-PL" sz="1400" dirty="0">
                <a:solidFill>
                  <a:srgbClr val="333A97"/>
                </a:solidFill>
              </a:rPr>
              <a:t>oportunistycznym </a:t>
            </a:r>
            <a:r>
              <a:rPr lang="pl-PL" altLang="pl-PL" sz="1400" dirty="0" err="1">
                <a:solidFill>
                  <a:srgbClr val="333A97"/>
                </a:solidFill>
              </a:rPr>
              <a:t>zachowaniom</a:t>
            </a:r>
            <a:r>
              <a:rPr lang="pl-PL" altLang="pl-PL" sz="1400" dirty="0">
                <a:solidFill>
                  <a:srgbClr val="333A97"/>
                </a:solidFill>
              </a:rPr>
              <a:t> kadry menedżerskiej 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Rada </a:t>
            </a:r>
            <a:r>
              <a:rPr lang="pl-PL" altLang="pl-PL" sz="1400" dirty="0">
                <a:solidFill>
                  <a:srgbClr val="333A97"/>
                </a:solidFill>
              </a:rPr>
              <a:t>kontroluje i nadzoruje poczynania kadry menedżerskiej </a:t>
            </a:r>
            <a:endParaRPr lang="pl-PL" alt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Ta funkcja nabiera na znaczeniu w przypadku pojawienia się większej liczby akcjonariuszy  </a:t>
            </a:r>
            <a:endParaRPr lang="pl-PL" sz="1400" dirty="0">
              <a:solidFill>
                <a:srgbClr val="333A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310" y="12724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</a:t>
            </a:r>
            <a:r>
              <a:rPr lang="pl-PL" sz="1800" b="1" dirty="0" smtClean="0">
                <a:solidFill>
                  <a:srgbClr val="E6398C"/>
                </a:solidFill>
              </a:rPr>
              <a:t>- KLUCZOWE SFERY DZIAŁANIA</a:t>
            </a:r>
          </a:p>
          <a:p>
            <a:pPr marL="0" indent="0">
              <a:buNone/>
            </a:pPr>
            <a:endParaRPr lang="pl-PL" sz="18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Strategia firmy rodzinnej – długoterminowa persp</a:t>
            </a:r>
            <a:r>
              <a:rPr lang="pl-PL" sz="1400" dirty="0">
                <a:solidFill>
                  <a:srgbClr val="333A97"/>
                </a:solidFill>
              </a:rPr>
              <a:t>e</a:t>
            </a:r>
            <a:r>
              <a:rPr lang="pl-PL" sz="1400" dirty="0">
                <a:solidFill>
                  <a:srgbClr val="333A97"/>
                </a:solidFill>
              </a:rPr>
              <a:t>ktywa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Zadaniem </a:t>
            </a:r>
            <a:r>
              <a:rPr lang="pl-PL" sz="1400" dirty="0">
                <a:solidFill>
                  <a:srgbClr val="333A97"/>
                </a:solidFill>
              </a:rPr>
              <a:t>rady jest krytyczna ocena opracowanych przez zarząd założeń strategii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Monitoring wdrożenia strategii</a:t>
            </a:r>
          </a:p>
          <a:p>
            <a:pPr marL="800100" lvl="2" indent="-342900">
              <a:buFont typeface="Arial" charset="0"/>
              <a:buChar char="•"/>
            </a:pPr>
            <a:endParaRPr lang="pl-PL" sz="1400" dirty="0" smtClean="0">
              <a:solidFill>
                <a:srgbClr val="333A97"/>
              </a:solidFill>
            </a:endParaRPr>
          </a:p>
          <a:p>
            <a:pPr marL="800100" lvl="2" indent="-342900">
              <a:buFont typeface="Arial" charset="0"/>
              <a:buChar char="•"/>
            </a:pPr>
            <a:r>
              <a:rPr lang="pl-PL" sz="1400" dirty="0" smtClean="0">
                <a:solidFill>
                  <a:srgbClr val="333A97"/>
                </a:solidFill>
              </a:rPr>
              <a:t>Zarządzenie </a:t>
            </a:r>
            <a:r>
              <a:rPr lang="pl-PL" sz="1400" dirty="0">
                <a:solidFill>
                  <a:srgbClr val="333A97"/>
                </a:solidFill>
              </a:rPr>
              <a:t>ryzkiem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Identyfikacja źródeł ryzyka i ich monitoring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Sukcesja </a:t>
            </a:r>
            <a:r>
              <a:rPr lang="pl-PL" sz="1400" dirty="0">
                <a:solidFill>
                  <a:srgbClr val="333A97"/>
                </a:solidFill>
              </a:rPr>
              <a:t>w firmie rodzinnej </a:t>
            </a:r>
            <a:endParaRPr 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Inicjacja </a:t>
            </a:r>
            <a:r>
              <a:rPr lang="pl-PL" sz="1400" dirty="0">
                <a:solidFill>
                  <a:srgbClr val="333A97"/>
                </a:solidFill>
              </a:rPr>
              <a:t>procesu sukcesji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Wsparcie w realizacji sukcesji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Monitoring implementacji procesu sukcesji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pl-PL" dirty="0"/>
          </a:p>
          <a:p>
            <a:endParaRPr lang="pl-PL" dirty="0"/>
          </a:p>
          <a:p>
            <a:pPr lvl="1">
              <a:buFont typeface="Courier New" panose="02070309020205020404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40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5289" y="1250245"/>
            <a:ext cx="8630355" cy="434908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</a:t>
            </a:r>
            <a:r>
              <a:rPr lang="pl-PL" sz="1800" b="1" dirty="0" smtClean="0">
                <a:solidFill>
                  <a:srgbClr val="E6398C"/>
                </a:solidFill>
              </a:rPr>
              <a:t>MODELE</a:t>
            </a:r>
            <a:endParaRPr lang="pl-PL" sz="1800" b="1" dirty="0">
              <a:solidFill>
                <a:srgbClr val="E6398C"/>
              </a:solidFill>
            </a:endParaRPr>
          </a:p>
          <a:p>
            <a:pPr marL="0" lvl="0" indent="0">
              <a:buNone/>
            </a:pPr>
            <a:endParaRPr lang="pl-PL" sz="18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Rodzinna rada </a:t>
            </a:r>
            <a:r>
              <a:rPr lang="en-US" sz="1400" dirty="0" smtClean="0">
                <a:solidFill>
                  <a:srgbClr val="333A97"/>
                </a:solidFill>
              </a:rPr>
              <a:t>(</a:t>
            </a:r>
            <a:r>
              <a:rPr lang="en-US" sz="1400" dirty="0">
                <a:solidFill>
                  <a:srgbClr val="333A97"/>
                </a:solidFill>
              </a:rPr>
              <a:t>Familiar Board of Directors</a:t>
            </a:r>
            <a:r>
              <a:rPr lang="en-US" sz="1400" dirty="0" smtClean="0">
                <a:solidFill>
                  <a:srgbClr val="333A97"/>
                </a:solidFill>
              </a:rPr>
              <a:t>)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Hybrydowa rada </a:t>
            </a:r>
            <a:r>
              <a:rPr lang="pl-PL" sz="1400" dirty="0" smtClean="0">
                <a:solidFill>
                  <a:srgbClr val="333A97"/>
                </a:solidFill>
              </a:rPr>
              <a:t>(</a:t>
            </a:r>
            <a:r>
              <a:rPr lang="pl-PL" sz="1400" dirty="0">
                <a:solidFill>
                  <a:srgbClr val="333A97"/>
                </a:solidFill>
              </a:rPr>
              <a:t>Hybryd Board of Directors)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Rozwinięta rada </a:t>
            </a:r>
            <a:r>
              <a:rPr lang="pl-PL" sz="1400" dirty="0" smtClean="0">
                <a:solidFill>
                  <a:srgbClr val="333A97"/>
                </a:solidFill>
              </a:rPr>
              <a:t>(</a:t>
            </a:r>
            <a:r>
              <a:rPr lang="pl-PL" sz="1400" dirty="0" err="1">
                <a:solidFill>
                  <a:srgbClr val="333A97"/>
                </a:solidFill>
              </a:rPr>
              <a:t>Evolved</a:t>
            </a:r>
            <a:r>
              <a:rPr lang="pl-PL" sz="1400" dirty="0">
                <a:solidFill>
                  <a:srgbClr val="333A97"/>
                </a:solidFill>
              </a:rPr>
              <a:t> Board of Directors)</a:t>
            </a:r>
          </a:p>
          <a:p>
            <a:pPr eaLnBrk="1" hangingPunct="1">
              <a:lnSpc>
                <a:spcPct val="90000"/>
              </a:lnSpc>
            </a:pPr>
            <a:endParaRPr lang="pl-PL" altLang="pl-PL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1865831" y="5481293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en-US" sz="1200" dirty="0" err="1" smtClean="0"/>
              <a:t>Colarossi</a:t>
            </a:r>
            <a:r>
              <a:rPr lang="en-US" sz="1200" dirty="0" smtClean="0"/>
              <a:t> </a:t>
            </a:r>
            <a:r>
              <a:rPr lang="en-US" sz="1200" dirty="0"/>
              <a:t>F., </a:t>
            </a:r>
            <a:r>
              <a:rPr lang="en-US" sz="1200" dirty="0" err="1"/>
              <a:t>Giorgino</a:t>
            </a:r>
            <a:r>
              <a:rPr lang="en-US" sz="1200" dirty="0"/>
              <a:t> M., </a:t>
            </a:r>
            <a:r>
              <a:rPr lang="en-US" sz="1200" dirty="0" err="1"/>
              <a:t>Steri</a:t>
            </a:r>
            <a:r>
              <a:rPr lang="en-US" sz="1200" dirty="0"/>
              <a:t> R., Viviani D. (2008) “A Corporate Governance Study on Italian Family Firms”, Corporate Ownership of Control, </a:t>
            </a:r>
            <a:r>
              <a:rPr lang="en-US" sz="1200" dirty="0" err="1"/>
              <a:t>vol</a:t>
            </a:r>
            <a:r>
              <a:rPr lang="en-US" sz="1200" dirty="0"/>
              <a:t> 5., issue 4, summer 2008, pp. 93-103</a:t>
            </a:r>
            <a:endParaRPr lang="pl-PL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0778" y="13740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MODELE</a:t>
            </a:r>
          </a:p>
          <a:p>
            <a:pPr marL="0" indent="0">
              <a:buNone/>
            </a:pPr>
            <a:endParaRPr lang="pl-PL" sz="18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pl-PL" sz="1400" u="sng" dirty="0">
                <a:solidFill>
                  <a:srgbClr val="333A97"/>
                </a:solidFill>
              </a:rPr>
              <a:t>Rodzinna </a:t>
            </a:r>
            <a:r>
              <a:rPr lang="pl-PL" sz="1400" u="sng" dirty="0">
                <a:solidFill>
                  <a:srgbClr val="333A97"/>
                </a:solidFill>
              </a:rPr>
              <a:t>rada </a:t>
            </a:r>
            <a:endParaRPr lang="pl-PL" sz="1400" u="sng" dirty="0" smtClean="0">
              <a:solidFill>
                <a:srgbClr val="333A97"/>
              </a:solidFill>
            </a:endParaRPr>
          </a:p>
          <a:p>
            <a:pPr marL="457200" lvl="1" indent="0">
              <a:buNone/>
            </a:pPr>
            <a:endParaRPr lang="pl-PL" sz="1400" u="sng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całkowicie </a:t>
            </a:r>
            <a:r>
              <a:rPr lang="pl-PL" sz="1400" dirty="0">
                <a:solidFill>
                  <a:srgbClr val="333A97"/>
                </a:solidFill>
              </a:rPr>
              <a:t>złożona z członków </a:t>
            </a:r>
            <a:r>
              <a:rPr lang="pl-PL" sz="1400" dirty="0" smtClean="0">
                <a:solidFill>
                  <a:srgbClr val="333A97"/>
                </a:solidFill>
              </a:rPr>
              <a:t>rodziny 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typowa dla firm, gdzie nie nastąpił rozdział własności od zarządzania – decyzje w rękach rodziny </a:t>
            </a:r>
          </a:p>
          <a:p>
            <a:pPr marL="0" indent="0">
              <a:buNone/>
            </a:pPr>
            <a:endParaRPr lang="pl-PL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7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E6398C"/>
                </a:solidFill>
              </a:rPr>
              <a:t>RADA W FIRMIE RODZINNEJ - MODELE</a:t>
            </a:r>
          </a:p>
          <a:p>
            <a:pPr marL="0" indent="0">
              <a:buNone/>
            </a:pPr>
            <a:endParaRPr lang="pl-PL" sz="18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pl-PL" sz="1400" u="sng" dirty="0">
                <a:solidFill>
                  <a:srgbClr val="333A97"/>
                </a:solidFill>
              </a:rPr>
              <a:t>Hybrydowa </a:t>
            </a:r>
            <a:r>
              <a:rPr lang="pl-PL" sz="1400" u="sng" dirty="0">
                <a:solidFill>
                  <a:srgbClr val="333A97"/>
                </a:solidFill>
              </a:rPr>
              <a:t>rada </a:t>
            </a:r>
            <a:endParaRPr lang="pl-PL" sz="1400" u="sng" dirty="0" smtClean="0">
              <a:solidFill>
                <a:srgbClr val="333A97"/>
              </a:solidFill>
            </a:endParaRP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złożona </a:t>
            </a:r>
            <a:r>
              <a:rPr lang="pl-PL" sz="1400" dirty="0">
                <a:solidFill>
                  <a:srgbClr val="333A97"/>
                </a:solidFill>
              </a:rPr>
              <a:t>zarówno z członków rodziny, jak i osób z nią nie powiązanych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outsiderzy </a:t>
            </a:r>
            <a:r>
              <a:rPr lang="pl-PL" sz="1400" dirty="0">
                <a:solidFill>
                  <a:srgbClr val="333A97"/>
                </a:solidFill>
              </a:rPr>
              <a:t>nie mają krytycznego znaczenia dla prac rady, ale: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poszerzają zasób kompetencji rady (uzupełnienie zasobów rodziny)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wspierają lidera w walce ze rosnącą złożonością prowadzonego biznesu</a:t>
            </a:r>
          </a:p>
          <a:p>
            <a:pPr marL="0" indent="0">
              <a:buNone/>
            </a:pPr>
            <a:endParaRPr lang="pl-PL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6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1289" y="1219331"/>
            <a:ext cx="8686799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E6398C"/>
                </a:solidFill>
              </a:rPr>
              <a:t>RADA W FIRMIE RODZINNEJ - MODELE</a:t>
            </a:r>
          </a:p>
          <a:p>
            <a:pPr marL="0" indent="0">
              <a:buNone/>
            </a:pPr>
            <a:endParaRPr lang="pl-PL" sz="18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pl-PL" sz="1400" u="sng" dirty="0">
                <a:solidFill>
                  <a:srgbClr val="333A97"/>
                </a:solidFill>
              </a:rPr>
              <a:t>Rozwinięta </a:t>
            </a:r>
            <a:r>
              <a:rPr lang="pl-PL" sz="1400" u="sng" dirty="0" smtClean="0">
                <a:solidFill>
                  <a:srgbClr val="333A97"/>
                </a:solidFill>
              </a:rPr>
              <a:t>rada</a:t>
            </a:r>
          </a:p>
          <a:p>
            <a:pPr marL="457200" lvl="1" indent="0">
              <a:buNone/>
            </a:pP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złożona </a:t>
            </a:r>
            <a:r>
              <a:rPr lang="pl-PL" sz="1400" dirty="0">
                <a:solidFill>
                  <a:srgbClr val="333A97"/>
                </a:solidFill>
              </a:rPr>
              <a:t>jest z 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krewnych</a:t>
            </a:r>
            <a:r>
              <a:rPr lang="pl-PL" sz="1400" dirty="0">
                <a:solidFill>
                  <a:srgbClr val="333A97"/>
                </a:solidFill>
              </a:rPr>
              <a:t>, </a:t>
            </a:r>
            <a:endParaRPr 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kadry </a:t>
            </a:r>
            <a:r>
              <a:rPr lang="pl-PL" sz="1400" dirty="0">
                <a:solidFill>
                  <a:srgbClr val="333A97"/>
                </a:solidFill>
              </a:rPr>
              <a:t>zarządzającej nie powiązanej z rodziną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 smtClean="0">
                <a:solidFill>
                  <a:srgbClr val="333A97"/>
                </a:solidFill>
              </a:rPr>
              <a:t>niezależnych </a:t>
            </a:r>
            <a:r>
              <a:rPr lang="pl-PL" sz="1400" dirty="0">
                <a:solidFill>
                  <a:srgbClr val="333A97"/>
                </a:solidFill>
              </a:rPr>
              <a:t>członków, którzy są nie powiązani </a:t>
            </a:r>
            <a:r>
              <a:rPr lang="pl-PL" sz="1400" dirty="0">
                <a:solidFill>
                  <a:srgbClr val="333A97"/>
                </a:solidFill>
              </a:rPr>
              <a:t>z rodziną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rolą </a:t>
            </a:r>
            <a:r>
              <a:rPr lang="pl-PL" sz="1400" dirty="0">
                <a:solidFill>
                  <a:srgbClr val="333A97"/>
                </a:solidFill>
              </a:rPr>
              <a:t>niezależnych członków jest </a:t>
            </a:r>
            <a:r>
              <a:rPr lang="pl-PL" sz="1400" dirty="0">
                <a:solidFill>
                  <a:srgbClr val="333A97"/>
                </a:solidFill>
              </a:rPr>
              <a:t>zewnętrzne opiniowanie wewnątrz rady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są </a:t>
            </a:r>
            <a:r>
              <a:rPr lang="pl-PL" sz="1400" dirty="0">
                <a:solidFill>
                  <a:srgbClr val="333A97"/>
                </a:solidFill>
              </a:rPr>
              <a:t>niezależni, bo nie są emocjonalnie zaangażowani w firmę i nie są zaangażowani w codzienne zarządzanie organizacją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ich </a:t>
            </a:r>
            <a:r>
              <a:rPr lang="pl-PL" sz="1400" dirty="0">
                <a:solidFill>
                  <a:srgbClr val="333A97"/>
                </a:solidFill>
              </a:rPr>
              <a:t>wynagrodzenie powinno mieć niewielki udział w ich dochodach, aby rodzina nie mogła wywierać na nich wpływu</a:t>
            </a:r>
          </a:p>
        </p:txBody>
      </p:sp>
    </p:spTree>
    <p:extLst>
      <p:ext uri="{BB962C8B-B14F-4D97-AF65-F5344CB8AC3E}">
        <p14:creationId xmlns:p14="http://schemas.microsoft.com/office/powerpoint/2010/main" val="8220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066" y="129504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l-PL" sz="1900" b="1" dirty="0">
                <a:solidFill>
                  <a:srgbClr val="E6398C"/>
                </a:solidFill>
              </a:rPr>
              <a:t>RADA W FIRMIE RODZINNEJ </a:t>
            </a:r>
            <a:endParaRPr lang="pl-PL" sz="1900" b="1" dirty="0" smtClean="0">
              <a:solidFill>
                <a:srgbClr val="E6398C"/>
              </a:solidFill>
            </a:endParaRPr>
          </a:p>
          <a:p>
            <a:pPr marL="0" indent="0">
              <a:buNone/>
              <a:defRPr/>
            </a:pPr>
            <a:r>
              <a:rPr lang="pl-PL" sz="1900" b="1" dirty="0" smtClean="0">
                <a:solidFill>
                  <a:srgbClr val="E6398C"/>
                </a:solidFill>
              </a:rPr>
              <a:t>POŻĄDANY CZŁONEK RADY - KLUCZOWE CECHY</a:t>
            </a:r>
          </a:p>
          <a:p>
            <a:pPr marL="0" indent="0">
              <a:buNone/>
              <a:defRPr/>
            </a:pPr>
            <a:endParaRPr lang="pl-PL" sz="1800" dirty="0" smtClean="0"/>
          </a:p>
          <a:p>
            <a:pPr lvl="1">
              <a:defRPr/>
            </a:pPr>
            <a:r>
              <a:rPr lang="pl-PL" sz="1400" dirty="0">
                <a:solidFill>
                  <a:srgbClr val="333A97"/>
                </a:solidFill>
              </a:rPr>
              <a:t>Wiedza </a:t>
            </a:r>
            <a:r>
              <a:rPr lang="pl-PL" sz="1400" dirty="0">
                <a:solidFill>
                  <a:srgbClr val="333A97"/>
                </a:solidFill>
              </a:rPr>
              <a:t>– adekwatna do potrzeb firmy </a:t>
            </a:r>
          </a:p>
          <a:p>
            <a:pPr lvl="1">
              <a:defRPr/>
            </a:pPr>
            <a:endParaRPr lang="pl-PL" sz="1400" dirty="0" smtClean="0">
              <a:solidFill>
                <a:srgbClr val="333A97"/>
              </a:solidFill>
            </a:endParaRPr>
          </a:p>
          <a:p>
            <a:pPr lvl="1">
              <a:defRPr/>
            </a:pPr>
            <a:r>
              <a:rPr lang="pl-PL" sz="1400" dirty="0" smtClean="0">
                <a:solidFill>
                  <a:srgbClr val="333A97"/>
                </a:solidFill>
              </a:rPr>
              <a:t>Doświadczenie</a:t>
            </a:r>
            <a:endParaRPr 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praktyka zarządcza 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osoby, które „już były tam, gdzie biznes chce dotrzeć” </a:t>
            </a:r>
          </a:p>
          <a:p>
            <a:pPr lvl="1">
              <a:defRPr/>
            </a:pPr>
            <a:endParaRPr lang="pl-PL" sz="1400" dirty="0" smtClean="0">
              <a:solidFill>
                <a:srgbClr val="333A97"/>
              </a:solidFill>
            </a:endParaRPr>
          </a:p>
          <a:p>
            <a:pPr lvl="1">
              <a:defRPr/>
            </a:pPr>
            <a:r>
              <a:rPr lang="pl-PL" sz="1400" dirty="0" smtClean="0">
                <a:solidFill>
                  <a:srgbClr val="333A97"/>
                </a:solidFill>
              </a:rPr>
              <a:t>Zdolność </a:t>
            </a:r>
            <a:r>
              <a:rPr lang="pl-PL" sz="1400" dirty="0">
                <a:solidFill>
                  <a:srgbClr val="333A97"/>
                </a:solidFill>
              </a:rPr>
              <a:t>do artykułowania niezależnych opinii</a:t>
            </a:r>
          </a:p>
          <a:p>
            <a:pPr lvl="1">
              <a:defRPr/>
            </a:pPr>
            <a:endParaRPr lang="pl-PL" sz="1400" dirty="0" smtClean="0">
              <a:solidFill>
                <a:srgbClr val="333A97"/>
              </a:solidFill>
            </a:endParaRPr>
          </a:p>
          <a:p>
            <a:pPr lvl="1">
              <a:defRPr/>
            </a:pPr>
            <a:r>
              <a:rPr lang="pl-PL" sz="1400" dirty="0" smtClean="0">
                <a:solidFill>
                  <a:srgbClr val="333A97"/>
                </a:solidFill>
              </a:rPr>
              <a:t>Rozumienie </a:t>
            </a:r>
            <a:r>
              <a:rPr lang="pl-PL" sz="1400" dirty="0">
                <a:solidFill>
                  <a:srgbClr val="333A97"/>
                </a:solidFill>
              </a:rPr>
              <a:t>specyfiki firmy rodzinnej </a:t>
            </a:r>
          </a:p>
          <a:p>
            <a:pPr lvl="1">
              <a:defRPr/>
            </a:pPr>
            <a:endParaRPr lang="pl-PL" sz="1400" dirty="0" smtClean="0">
              <a:solidFill>
                <a:srgbClr val="333A97"/>
              </a:solidFill>
            </a:endParaRPr>
          </a:p>
          <a:p>
            <a:pPr lvl="1">
              <a:defRPr/>
            </a:pPr>
            <a:r>
              <a:rPr lang="pl-PL" sz="1400" dirty="0" smtClean="0">
                <a:solidFill>
                  <a:srgbClr val="333A97"/>
                </a:solidFill>
              </a:rPr>
              <a:t>Dostępność </a:t>
            </a:r>
            <a:r>
              <a:rPr lang="pl-PL" sz="1400" dirty="0">
                <a:solidFill>
                  <a:srgbClr val="333A97"/>
                </a:solidFill>
              </a:rPr>
              <a:t>czasowa</a:t>
            </a:r>
          </a:p>
          <a:p>
            <a:pPr lvl="1">
              <a:defRPr/>
            </a:pPr>
            <a:endParaRPr lang="pl-PL" sz="1400" dirty="0" smtClean="0">
              <a:solidFill>
                <a:srgbClr val="333A97"/>
              </a:solidFill>
            </a:endParaRPr>
          </a:p>
          <a:p>
            <a:pPr lvl="1">
              <a:defRPr/>
            </a:pPr>
            <a:r>
              <a:rPr lang="pl-PL" sz="1400" dirty="0" smtClean="0">
                <a:solidFill>
                  <a:srgbClr val="333A97"/>
                </a:solidFill>
              </a:rPr>
              <a:t>Chęć </a:t>
            </a:r>
            <a:r>
              <a:rPr lang="pl-PL" sz="1400" dirty="0">
                <a:solidFill>
                  <a:srgbClr val="333A97"/>
                </a:solidFill>
              </a:rPr>
              <a:t>zaangażowania się w prace rady</a:t>
            </a:r>
          </a:p>
        </p:txBody>
      </p:sp>
    </p:spTree>
    <p:extLst>
      <p:ext uri="{BB962C8B-B14F-4D97-AF65-F5344CB8AC3E}">
        <p14:creationId xmlns:p14="http://schemas.microsoft.com/office/powerpoint/2010/main" val="226079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1261534"/>
            <a:ext cx="9140836" cy="452596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400" dirty="0" smtClean="0">
              <a:solidFill>
                <a:srgbClr val="333A9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900" b="1" dirty="0" smtClean="0">
                <a:solidFill>
                  <a:srgbClr val="E6398C"/>
                </a:solidFill>
              </a:rPr>
              <a:t>„OUTSIDER” W RADZIE NADZORCZEJ FIRMY RODZINNEJ</a:t>
            </a:r>
          </a:p>
          <a:p>
            <a:pPr marL="0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Dostrzeżenie </a:t>
            </a:r>
            <a:r>
              <a:rPr lang="pl-PL" sz="1400" dirty="0">
                <a:solidFill>
                  <a:srgbClr val="333A97"/>
                </a:solidFill>
              </a:rPr>
              <a:t>takiej potrzeby przez zarządzającego </a:t>
            </a:r>
            <a:r>
              <a:rPr lang="pl-PL" sz="1400" dirty="0" smtClean="0">
                <a:solidFill>
                  <a:srgbClr val="333A97"/>
                </a:solidFill>
              </a:rPr>
              <a:t>właściciela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Czynniki </a:t>
            </a:r>
            <a:r>
              <a:rPr lang="pl-PL" sz="1400" dirty="0">
                <a:solidFill>
                  <a:srgbClr val="333A97"/>
                </a:solidFill>
              </a:rPr>
              <a:t>warunkujące dobór: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kompetencje i doświadczenie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umiejętność </a:t>
            </a:r>
            <a:r>
              <a:rPr lang="pl-PL" sz="1400" dirty="0">
                <a:solidFill>
                  <a:srgbClr val="333A97"/>
                </a:solidFill>
              </a:rPr>
              <a:t>rozumienia potrzeb rodziny. </a:t>
            </a:r>
            <a:endParaRPr lang="pl-PL" sz="1400" dirty="0">
              <a:solidFill>
                <a:srgbClr val="333A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4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8534" y="1227843"/>
            <a:ext cx="8890000" cy="4641379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b="1" dirty="0">
                <a:solidFill>
                  <a:srgbClr val="E6398C"/>
                </a:solidFill>
              </a:rPr>
              <a:t>„</a:t>
            </a:r>
            <a:r>
              <a:rPr lang="pl-PL" sz="1800" b="1" dirty="0" smtClean="0">
                <a:solidFill>
                  <a:srgbClr val="E6398C"/>
                </a:solidFill>
              </a:rPr>
              <a:t>OUTSIDER” </a:t>
            </a:r>
            <a:r>
              <a:rPr lang="pl-PL" sz="1800" b="1" dirty="0">
                <a:solidFill>
                  <a:srgbClr val="E6398C"/>
                </a:solidFill>
              </a:rPr>
              <a:t>W </a:t>
            </a:r>
            <a:r>
              <a:rPr lang="pl-PL" sz="1800" b="1" dirty="0" smtClean="0">
                <a:solidFill>
                  <a:srgbClr val="E6398C"/>
                </a:solidFill>
              </a:rPr>
              <a:t>RADZIE - KORZYŚCI </a:t>
            </a:r>
            <a:r>
              <a:rPr lang="pl-PL" sz="1900" b="1" dirty="0" smtClean="0">
                <a:solidFill>
                  <a:srgbClr val="E6398C"/>
                </a:solidFill>
              </a:rPr>
              <a:t/>
            </a:r>
            <a:br>
              <a:rPr lang="pl-PL" sz="1900" b="1" dirty="0" smtClean="0">
                <a:solidFill>
                  <a:srgbClr val="E6398C"/>
                </a:solidFill>
              </a:rPr>
            </a:b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Wnosi </a:t>
            </a:r>
            <a:r>
              <a:rPr lang="pl-PL" sz="1400" dirty="0">
                <a:solidFill>
                  <a:srgbClr val="333A97"/>
                </a:solidFill>
              </a:rPr>
              <a:t>zewnętrzną perspektywę postrzegania strategii i kontroli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Wnosi nowe umiejętności i wiedzę, która do tej pory nie była dostępna w </a:t>
            </a:r>
            <a:r>
              <a:rPr lang="pl-PL" sz="1400" dirty="0" smtClean="0">
                <a:solidFill>
                  <a:srgbClr val="333A97"/>
                </a:solidFill>
              </a:rPr>
              <a:t>firmie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Wnosi niezależne od rodziny i obiektywne poglądy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 smtClean="0">
                <a:solidFill>
                  <a:srgbClr val="333A97"/>
                </a:solidFill>
              </a:rPr>
              <a:t>Czynniki </a:t>
            </a:r>
            <a:r>
              <a:rPr lang="pl-PL" sz="1400" dirty="0">
                <a:solidFill>
                  <a:srgbClr val="333A97"/>
                </a:solidFill>
              </a:rPr>
              <a:t>to warunkujące </a:t>
            </a:r>
            <a:r>
              <a:rPr lang="pl-PL" sz="1400" dirty="0">
                <a:solidFill>
                  <a:srgbClr val="333A97"/>
                </a:solidFill>
              </a:rPr>
              <a:t>?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Podejmuje niezależne od powiązań z rodziną decyzje w zakresie rekrutacji i </a:t>
            </a:r>
            <a:r>
              <a:rPr lang="pl-PL" sz="1400" dirty="0" smtClean="0">
                <a:solidFill>
                  <a:srgbClr val="333A97"/>
                </a:solidFill>
              </a:rPr>
              <a:t>promocji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Dzięki jego obecności firma może odnosić korzyści z posiadanych przez niego biznesowych czy innego typu kontaktów oraz koneksji /powiązań</a:t>
            </a:r>
          </a:p>
        </p:txBody>
      </p:sp>
    </p:spTree>
    <p:extLst>
      <p:ext uri="{BB962C8B-B14F-4D97-AF65-F5344CB8AC3E}">
        <p14:creationId xmlns:p14="http://schemas.microsoft.com/office/powerpoint/2010/main" val="191438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125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Rada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doradców/nadzorcza </a:t>
            </a:r>
            <a:br>
              <a:rPr lang="pl-PL" dirty="0" smtClean="0"/>
            </a:br>
            <a:r>
              <a:rPr lang="pl-PL" dirty="0" smtClean="0"/>
              <a:t>w firmie rodzinnej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Podstawowe zagadnienia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36889" y="4629327"/>
            <a:ext cx="9144000" cy="1655762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tx1"/>
                </a:solidFill>
              </a:rPr>
              <a:t>Prof.  ALK dr hab. Izabela </a:t>
            </a:r>
            <a:r>
              <a:rPr lang="pl-PL" dirty="0" err="1" smtClean="0">
                <a:solidFill>
                  <a:schemeClr val="tx1"/>
                </a:solidFill>
              </a:rPr>
              <a:t>Koładkiewicz</a:t>
            </a:r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756" y="12386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NIEZALEŻNY „OUTSIDER</a:t>
            </a:r>
            <a:r>
              <a:rPr lang="pl-PL" sz="1800" b="1" dirty="0">
                <a:solidFill>
                  <a:srgbClr val="E6398C"/>
                </a:solidFill>
              </a:rPr>
              <a:t>” W RADZIE - KORZYŚCI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457200" lvl="1" indent="0">
              <a:buNone/>
            </a:pPr>
            <a:r>
              <a:rPr lang="pl-PL" sz="1400" u="sng" dirty="0" smtClean="0">
                <a:solidFill>
                  <a:srgbClr val="333A97"/>
                </a:solidFill>
              </a:rPr>
              <a:t>Obiektywność</a:t>
            </a:r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w procesie podejmowania trudnych decyzji, nie tylko dla firmy, ale też dla zarządzającego nią właściciela </a:t>
            </a:r>
            <a:r>
              <a:rPr lang="pl-PL" sz="1400" dirty="0" smtClean="0">
                <a:solidFill>
                  <a:srgbClr val="333A97"/>
                </a:solidFill>
              </a:rPr>
              <a:t>prezesa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Warunkuje to: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Autorytet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Wiarygodność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Niezależność finansowa</a:t>
            </a:r>
          </a:p>
        </p:txBody>
      </p:sp>
    </p:spTree>
    <p:extLst>
      <p:ext uri="{BB962C8B-B14F-4D97-AF65-F5344CB8AC3E}">
        <p14:creationId xmlns:p14="http://schemas.microsoft.com/office/powerpoint/2010/main" val="234718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1091" y="1539436"/>
            <a:ext cx="9527397" cy="452596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„OUTSIDER” W RADZIE </a:t>
            </a:r>
            <a:r>
              <a:rPr lang="pl-PL" sz="1800" b="1" dirty="0" smtClean="0">
                <a:solidFill>
                  <a:srgbClr val="E6398C"/>
                </a:solidFill>
              </a:rPr>
              <a:t>– KORZYŚCI</a:t>
            </a:r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Odgrywa </a:t>
            </a:r>
            <a:r>
              <a:rPr lang="pl-PL" sz="1400" dirty="0">
                <a:solidFill>
                  <a:srgbClr val="333A97"/>
                </a:solidFill>
              </a:rPr>
              <a:t>rolę </a:t>
            </a:r>
            <a:r>
              <a:rPr lang="pl-PL" sz="1400" u="sng" dirty="0">
                <a:solidFill>
                  <a:srgbClr val="333A97"/>
                </a:solidFill>
              </a:rPr>
              <a:t>czynnika równowagi </a:t>
            </a:r>
            <a:endParaRPr lang="pl-PL" sz="1400" u="sng" dirty="0" smtClean="0">
              <a:solidFill>
                <a:srgbClr val="333A97"/>
              </a:solidFill>
            </a:endParaRPr>
          </a:p>
          <a:p>
            <a:pPr lvl="1"/>
            <a:endParaRPr lang="pl-PL" sz="1400" u="sng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między różnymi członkami, którzy są powiązani z rodziną,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pełni rolę sędziego, który sądzi konflikty/ nieporozumienia wśród członków rodziny pełniących funkcje kadry zarządzającej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19536" y="558677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Źródło</a:t>
            </a:r>
            <a:r>
              <a:rPr lang="en-US" sz="1200" dirty="0"/>
              <a:t>: </a:t>
            </a:r>
            <a:r>
              <a:rPr lang="en-US" sz="1200" dirty="0" err="1"/>
              <a:t>Neubauer</a:t>
            </a:r>
            <a:r>
              <a:rPr lang="en-US" sz="1200" dirty="0"/>
              <a:t> F., Lank A.G., </a:t>
            </a:r>
            <a:r>
              <a:rPr lang="en-US" sz="1200" i="1" dirty="0"/>
              <a:t>The Family Business: its Governance for Sustainability, </a:t>
            </a:r>
            <a:r>
              <a:rPr lang="en-US" sz="1200" dirty="0"/>
              <a:t>Routledge New York, 1998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74637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9556" y="1268762"/>
            <a:ext cx="9456924" cy="451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„OUTSIDER” W RADZIE – </a:t>
            </a:r>
            <a:r>
              <a:rPr lang="pl-PL" sz="1800" b="1" dirty="0" smtClean="0">
                <a:solidFill>
                  <a:srgbClr val="E6398C"/>
                </a:solidFill>
              </a:rPr>
              <a:t>ZADANIA</a:t>
            </a:r>
            <a:endParaRPr lang="pl-PL" sz="1800" b="1" dirty="0">
              <a:solidFill>
                <a:srgbClr val="E6398C"/>
              </a:solidFill>
            </a:endParaRPr>
          </a:p>
          <a:p>
            <a:pPr marL="0" lvl="0" indent="0">
              <a:buNone/>
            </a:pPr>
            <a:endParaRPr lang="pl-PL" sz="18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Komunikowanie </a:t>
            </a:r>
            <a:r>
              <a:rPr lang="pl-PL" sz="1400" dirty="0">
                <a:solidFill>
                  <a:srgbClr val="333A97"/>
                </a:solidFill>
              </a:rPr>
              <a:t>prezesowi własnego rozumienia i postrzegania ogólnych warunków biznesu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Dzielenie </a:t>
            </a:r>
            <a:r>
              <a:rPr lang="pl-PL" sz="1400" dirty="0">
                <a:solidFill>
                  <a:srgbClr val="333A97"/>
                </a:solidFill>
              </a:rPr>
              <a:t>się z prezesem swoimi umiejętnościami i doświadczeniem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Wspieranie/pomaganie </a:t>
            </a:r>
            <a:r>
              <a:rPr lang="pl-PL" sz="1400" dirty="0">
                <a:solidFill>
                  <a:srgbClr val="333A97"/>
                </a:solidFill>
              </a:rPr>
              <a:t>w rozwoju, informowaniu i wdrażaniu strategii firmy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Pomaganie </a:t>
            </a:r>
            <a:r>
              <a:rPr lang="pl-PL" sz="1400" dirty="0">
                <a:solidFill>
                  <a:srgbClr val="333A97"/>
                </a:solidFill>
              </a:rPr>
              <a:t>w czasach kryzysu – w rozwijaniu strategii, która pomoże w rozwiązaniu napotkanych problemów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Wspieranie </a:t>
            </a:r>
            <a:r>
              <a:rPr lang="pl-PL" sz="1400" dirty="0">
                <a:solidFill>
                  <a:srgbClr val="333A97"/>
                </a:solidFill>
              </a:rPr>
              <a:t>prezesa: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 w procesie profesjonalizacji kadry zarządzającej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 w procesie sukcesji</a:t>
            </a:r>
          </a:p>
          <a:p>
            <a:endParaRPr lang="pl-PL" sz="2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50203" y="555142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Danco</a:t>
            </a:r>
            <a:r>
              <a:rPr lang="en-US" sz="1200" dirty="0"/>
              <a:t> A.L. (1982), Beyond Survival: A Business Owner’s Guide For Success, The Center for Family Business</a:t>
            </a:r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671411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2444" y="1119265"/>
            <a:ext cx="9217378" cy="4896544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b="1" dirty="0" smtClean="0">
                <a:solidFill>
                  <a:srgbClr val="E6398C"/>
                </a:solidFill>
              </a:rPr>
              <a:t>WYBÓR „OUTSIDERA” CZŁONKA RADY - PROBLEMY I WYZWANIA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800" dirty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Analiza </a:t>
            </a:r>
            <a:r>
              <a:rPr lang="pl-PL" sz="1400" dirty="0">
                <a:solidFill>
                  <a:srgbClr val="333A97"/>
                </a:solidFill>
              </a:rPr>
              <a:t>potrzeb firmy rodzinnej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 celem określenia jakich umiejętności i doświadczeń należy poszukiwać u potencjalnego nowego członka rady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Jakie </a:t>
            </a:r>
            <a:r>
              <a:rPr lang="pl-PL" sz="1400" dirty="0">
                <a:solidFill>
                  <a:srgbClr val="333A97"/>
                </a:solidFill>
              </a:rPr>
              <a:t>umiejętności?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Budowa </a:t>
            </a:r>
            <a:r>
              <a:rPr lang="pl-PL" sz="1400" dirty="0">
                <a:solidFill>
                  <a:srgbClr val="333A97"/>
                </a:solidFill>
              </a:rPr>
              <a:t>wiarygodności przedsiębiorstwa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Jak </a:t>
            </a:r>
            <a:r>
              <a:rPr lang="pl-PL" sz="1400" dirty="0">
                <a:solidFill>
                  <a:srgbClr val="333A97"/>
                </a:solidFill>
              </a:rPr>
              <a:t>szukać „outsidera”?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Pierwsze pokolenie rodzinnych liderów nie zawsze wie gdzie i jak szukać niezależnych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Firma </a:t>
            </a:r>
            <a:r>
              <a:rPr lang="pl-PL" sz="1400" dirty="0">
                <a:solidFill>
                  <a:srgbClr val="333A97"/>
                </a:solidFill>
              </a:rPr>
              <a:t>„czarna skrzynka” dla rynku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Wynagrodzenie </a:t>
            </a:r>
            <a:r>
              <a:rPr lang="pl-PL" sz="1400" dirty="0">
                <a:solidFill>
                  <a:srgbClr val="333A97"/>
                </a:solidFill>
              </a:rPr>
              <a:t>dla „outsidera”</a:t>
            </a:r>
          </a:p>
        </p:txBody>
      </p:sp>
    </p:spTree>
    <p:extLst>
      <p:ext uri="{BB962C8B-B14F-4D97-AF65-F5344CB8AC3E}">
        <p14:creationId xmlns:p14="http://schemas.microsoft.com/office/powerpoint/2010/main" val="221451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3200" y="1150393"/>
            <a:ext cx="8630356" cy="452596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b="1" dirty="0">
                <a:solidFill>
                  <a:srgbClr val="E6398C"/>
                </a:solidFill>
              </a:rPr>
              <a:t>RADA W </a:t>
            </a:r>
            <a:r>
              <a:rPr lang="pl-PL" sz="1800" b="1" dirty="0" smtClean="0">
                <a:solidFill>
                  <a:srgbClr val="E6398C"/>
                </a:solidFill>
              </a:rPr>
              <a:t>FIRMIE RODZINNEJ - CZŁONEK RODZINY W RADZIE</a:t>
            </a:r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marL="457200" lvl="1" indent="0">
              <a:buNone/>
            </a:pPr>
            <a:r>
              <a:rPr lang="pl-PL" sz="1400" u="sng" dirty="0" smtClean="0">
                <a:solidFill>
                  <a:srgbClr val="333A97"/>
                </a:solidFill>
              </a:rPr>
              <a:t>Plusy:</a:t>
            </a:r>
          </a:p>
          <a:p>
            <a:pPr marL="457200" lvl="1" indent="0">
              <a:buNone/>
            </a:pPr>
            <a:endParaRPr lang="pl-PL" sz="1400" u="sng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Wiedza na temat potrzeb i oczekiwań rodziny właścicieli wobec firmy rodzinnej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Pełni </a:t>
            </a:r>
            <a:r>
              <a:rPr lang="pl-PL" sz="1400" dirty="0">
                <a:solidFill>
                  <a:srgbClr val="333A97"/>
                </a:solidFill>
              </a:rPr>
              <a:t>rolę zarządcy rodzinnych wartości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Pełni </a:t>
            </a:r>
            <a:r>
              <a:rPr lang="pl-PL" sz="1400" dirty="0">
                <a:solidFill>
                  <a:srgbClr val="333A97"/>
                </a:solidFill>
              </a:rPr>
              <a:t>rolę źródła informacji dla pozostałych członków rodziny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Reprezentuje </a:t>
            </a:r>
            <a:r>
              <a:rPr lang="pl-PL" sz="1400" dirty="0">
                <a:solidFill>
                  <a:srgbClr val="333A97"/>
                </a:solidFill>
              </a:rPr>
              <a:t>perspektywę właściciela</a:t>
            </a:r>
          </a:p>
          <a:p>
            <a:pPr marL="457200" lvl="1" indent="0">
              <a:buNone/>
            </a:pPr>
            <a:endParaRPr lang="pl-PL" sz="1400" dirty="0" smtClean="0">
              <a:solidFill>
                <a:srgbClr val="333A97"/>
              </a:solidFill>
            </a:endParaRPr>
          </a:p>
          <a:p>
            <a:pPr marL="457200" lvl="1" indent="0">
              <a:buNone/>
            </a:pPr>
            <a:r>
              <a:rPr lang="pl-PL" sz="1400" u="sng" dirty="0" smtClean="0">
                <a:solidFill>
                  <a:srgbClr val="333A97"/>
                </a:solidFill>
              </a:rPr>
              <a:t>Minusy:</a:t>
            </a:r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Emocjonalnie związany z firmą rodzinną</a:t>
            </a:r>
          </a:p>
        </p:txBody>
      </p:sp>
    </p:spTree>
    <p:extLst>
      <p:ext uri="{BB962C8B-B14F-4D97-AF65-F5344CB8AC3E}">
        <p14:creationId xmlns:p14="http://schemas.microsoft.com/office/powerpoint/2010/main" val="3991248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65956"/>
            <a:ext cx="10515600" cy="481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</a:t>
            </a:r>
            <a:r>
              <a:rPr lang="pl-PL" sz="1800" b="1" dirty="0">
                <a:solidFill>
                  <a:srgbClr val="E6398C"/>
                </a:solidFill>
              </a:rPr>
              <a:t>NEJ - </a:t>
            </a:r>
            <a:r>
              <a:rPr lang="pl-PL" sz="1800" b="1" dirty="0" smtClean="0">
                <a:solidFill>
                  <a:srgbClr val="E6398C"/>
                </a:solidFill>
              </a:rPr>
              <a:t>CZYNNIKI DECYDUJĄCE O DOBREJ WSPÓŁPRACY RADA NADZORCZA – ZARZĄD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800" dirty="0">
              <a:solidFill>
                <a:srgbClr val="333A97"/>
              </a:solidFill>
            </a:endParaRPr>
          </a:p>
          <a:p>
            <a:pPr marL="457200" lvl="1" indent="0">
              <a:buNone/>
            </a:pPr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Rozumienie </a:t>
            </a:r>
            <a:r>
              <a:rPr lang="pl-PL" altLang="pl-PL" sz="1400" dirty="0">
                <a:solidFill>
                  <a:srgbClr val="333A97"/>
                </a:solidFill>
              </a:rPr>
              <a:t>i akceptacja przez członków rady nadzorczej i zarządu pełnionych przez oba organy </a:t>
            </a:r>
            <a:r>
              <a:rPr lang="pl-PL" altLang="pl-PL" sz="1400" dirty="0" smtClean="0">
                <a:solidFill>
                  <a:srgbClr val="333A97"/>
                </a:solidFill>
              </a:rPr>
              <a:t>ról</a:t>
            </a:r>
          </a:p>
          <a:p>
            <a:pPr lvl="1"/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Działanie w granicach wyznaczonych przez prawo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Rada nie może przejmować funkcji zarządu poprzez tworzenie „super zarządu”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Unikanie </a:t>
            </a:r>
            <a:r>
              <a:rPr lang="pl-PL" altLang="pl-PL" sz="1400" dirty="0">
                <a:solidFill>
                  <a:srgbClr val="333A97"/>
                </a:solidFill>
              </a:rPr>
              <a:t>podziału typu „my i oni” zarówno po stronie rady nadzorczej jak i zarządu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Ważna świadomość konieczności realizacji wspólnego celu jakim jest dobro spółki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>
          <a:xfrm>
            <a:off x="903112" y="1138239"/>
            <a:ext cx="9618132" cy="4895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CZYNNIKI DECYDUJĄCE O DOBREJ WSPÓŁPRACY RADA NADZORCZA – ZARZĄD </a:t>
            </a:r>
          </a:p>
          <a:p>
            <a:pPr marL="0" indent="0">
              <a:buNone/>
            </a:pPr>
            <a:endParaRPr lang="pl-PL" altLang="pl-PL" sz="1800" dirty="0" smtClean="0"/>
          </a:p>
          <a:p>
            <a:pPr marL="0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Merytoryczna </a:t>
            </a:r>
            <a:r>
              <a:rPr lang="pl-PL" altLang="pl-PL" sz="1400" dirty="0">
                <a:solidFill>
                  <a:srgbClr val="333A97"/>
                </a:solidFill>
              </a:rPr>
              <a:t>jakość rady i merytoryczna jakość zarządu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Porównywalne zasoby wiedzy rady i zarządu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a nawet zasoby rady powinny być większe od tych, które są w posiadaniu zarządu – przydatne zarówno dla modelu kontroli zarządu jak i modelu wspierania i kontroli zarządu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Rada </a:t>
            </a:r>
            <a:r>
              <a:rPr lang="pl-PL" altLang="pl-PL" sz="1400" dirty="0">
                <a:solidFill>
                  <a:srgbClr val="333A97"/>
                </a:solidFill>
              </a:rPr>
              <a:t>jako partner dla zarządu – decydują jej kompetencje – wyzwanie dla akcjonariuszy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Rada </a:t>
            </a:r>
            <a:r>
              <a:rPr lang="pl-PL" altLang="pl-PL" sz="1400" dirty="0">
                <a:solidFill>
                  <a:srgbClr val="333A97"/>
                </a:solidFill>
              </a:rPr>
              <a:t>jako partner do dyskusji – decyduje o tym wiedza członków rady o spółce i ich przygotowanie do jej posiedzeń 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Rada </a:t>
            </a:r>
            <a:r>
              <a:rPr lang="pl-PL" altLang="pl-PL" sz="1400" dirty="0">
                <a:solidFill>
                  <a:srgbClr val="333A97"/>
                </a:solidFill>
              </a:rPr>
              <a:t>powinna rozumieć co robi zarząd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Umiejętność </a:t>
            </a:r>
            <a:r>
              <a:rPr lang="pl-PL" altLang="pl-PL" sz="1400" dirty="0">
                <a:solidFill>
                  <a:srgbClr val="333A97"/>
                </a:solidFill>
              </a:rPr>
              <a:t>rady do „</a:t>
            </a:r>
            <a:r>
              <a:rPr lang="pl-PL" altLang="pl-PL" sz="1400" dirty="0" err="1">
                <a:solidFill>
                  <a:srgbClr val="333A97"/>
                </a:solidFill>
              </a:rPr>
              <a:t>challengowania</a:t>
            </a:r>
            <a:r>
              <a:rPr lang="pl-PL" altLang="pl-PL" sz="1400" dirty="0">
                <a:solidFill>
                  <a:srgbClr val="333A97"/>
                </a:solidFill>
              </a:rPr>
              <a:t>” zarządu 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Decyzyjność </a:t>
            </a:r>
            <a:r>
              <a:rPr lang="pl-PL" altLang="pl-PL" sz="1400" dirty="0">
                <a:solidFill>
                  <a:srgbClr val="333A97"/>
                </a:solidFill>
              </a:rPr>
              <a:t>rady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szczególnie ważne gdy ośrodek decyzyjny znajduje się poza radą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>
          <a:xfrm>
            <a:off x="1196622" y="1077914"/>
            <a:ext cx="98552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CZYNNIKI DECYDUJĄCE O DOBREJ WSPÓŁPRACY RADA NADZORCZA – ZARZĄD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400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altLang="pl-PL" sz="1400" dirty="0" smtClean="0">
                <a:solidFill>
                  <a:srgbClr val="333A97"/>
                </a:solidFill>
              </a:rPr>
              <a:t>Zaufanie </a:t>
            </a:r>
            <a:r>
              <a:rPr lang="pl-PL" altLang="pl-PL" sz="1400" dirty="0">
                <a:solidFill>
                  <a:srgbClr val="333A97"/>
                </a:solidFill>
              </a:rPr>
              <a:t>i wzajemny szacunek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Zaufaniu sprzyja stabilność składu obu organów, ale należy pamiętać, że też może stanowić potencjalne zagrożenie, gdy ich członkowie zbyt się „zaprzyjaźnią”, co może prowadzić do „stępienia” czujności rady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Zaufaniu sprzyja merytoryczna jakość rady i zarządu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Zapraszanie zarządu na posiedzenia rady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Zaufanie – często jest warunkowane wcześniejszą znajomością CEO albo udziałem w procesie jego wyboru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Nieformalne kontakty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np. w postaci wspólnej kolacji, ale że rada powinna być świadoma  konsekwencji do jakich może prowadzić zbytnie zaprzyjaźnienie się z zarządem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Antidotum:  dbałość o przejrzystość kontaktów oraz zachowanie bezpiecznego dystansu w relacjach z zarządem</a:t>
            </a:r>
          </a:p>
          <a:p>
            <a:endParaRPr lang="pl-PL" altLang="pl-PL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66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CZYNNIKI DECYDUJĄCE O DOBREJ WSPÓŁPRACY RADA NADZORCZA – ZARZĄD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400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altLang="pl-PL" sz="1400" dirty="0" smtClean="0">
                <a:solidFill>
                  <a:srgbClr val="333A97"/>
                </a:solidFill>
              </a:rPr>
              <a:t>Jakość </a:t>
            </a:r>
            <a:r>
              <a:rPr lang="pl-PL" altLang="pl-PL" sz="1400" dirty="0">
                <a:solidFill>
                  <a:srgbClr val="333A97"/>
                </a:solidFill>
              </a:rPr>
              <a:t>polityki informacyjnej między radą nadzorczą a zarządem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Dobre i drożne kanały przepływu informacji między radą nadzorczą a zarządem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Ważne jest aby były one drożne w obie strony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Rada powinna informować zarząd o oczekiwaniach akcjonariuszy, jak również o swoich informacyjnych potrzebach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Merytoryczna </a:t>
            </a:r>
            <a:r>
              <a:rPr lang="pl-PL" altLang="pl-PL" sz="1400" dirty="0">
                <a:solidFill>
                  <a:srgbClr val="333A97"/>
                </a:solidFill>
              </a:rPr>
              <a:t>jakość informacji pozwalająca na podjęcie decyzji versus ich nadmierna szczegółowość i ilość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Zarząd </a:t>
            </a:r>
            <a:r>
              <a:rPr lang="pl-PL" altLang="pl-PL" sz="1400" dirty="0">
                <a:solidFill>
                  <a:srgbClr val="333A97"/>
                </a:solidFill>
              </a:rPr>
              <a:t>musi wiedzieć czego rada nadzorcza oczekuje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Członkowie </a:t>
            </a:r>
            <a:r>
              <a:rPr lang="pl-PL" altLang="pl-PL" sz="1400" dirty="0">
                <a:solidFill>
                  <a:srgbClr val="333A97"/>
                </a:solidFill>
              </a:rPr>
              <a:t>rady powinni przyjmować postawę aktywną w procesie pozyskiwania informacji na temat spółki </a:t>
            </a:r>
          </a:p>
          <a:p>
            <a:endParaRPr lang="pl-PL" altLang="pl-PL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>
          <a:xfrm>
            <a:off x="959556" y="1329443"/>
            <a:ext cx="10239021" cy="4713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CZYNNIKI DECYDUJĄCE O DOBREJ WSPÓŁPRACY RADA NADZORCZA – ZARZĄD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8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Umiejętność </a:t>
            </a:r>
            <a:r>
              <a:rPr lang="pl-PL" altLang="pl-PL" sz="1400" dirty="0">
                <a:solidFill>
                  <a:srgbClr val="333A97"/>
                </a:solidFill>
              </a:rPr>
              <a:t>wypracowania konsensusu między radą nadzorczą a zarządem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Kluczowa rola prezesa zarządu oraz przewodniczącego rady nadzorczej 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Mocny </a:t>
            </a:r>
            <a:r>
              <a:rPr lang="pl-PL" altLang="pl-PL" sz="1400" dirty="0">
                <a:solidFill>
                  <a:srgbClr val="333A97"/>
                </a:solidFill>
              </a:rPr>
              <a:t>i sprawny przewodniczący rady jako architekt stosunków między radą a zarządem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 smtClean="0">
                <a:solidFill>
                  <a:srgbClr val="333A97"/>
                </a:solidFill>
              </a:rPr>
              <a:t>Ważna </a:t>
            </a:r>
            <a:r>
              <a:rPr lang="pl-PL" altLang="pl-PL" sz="1400" dirty="0">
                <a:solidFill>
                  <a:srgbClr val="333A97"/>
                </a:solidFill>
              </a:rPr>
              <a:t>jest jego wola i chęć zaangażowania się w sprawy spółki (oczywiście zgodnie z określonymi prawem granicami działań)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Powinien być przygotowany do posiedzeń rady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Powinien pełnić funkcję ważnego ogniwa w procesie komunikacji między radą a zarządem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Wypracowane </a:t>
            </a:r>
            <a:r>
              <a:rPr lang="pl-PL" altLang="pl-PL" sz="1400" dirty="0">
                <a:solidFill>
                  <a:srgbClr val="333A97"/>
                </a:solidFill>
              </a:rPr>
              <a:t>rozwiązania nie są „na zawsze” i podlegają dynamice zmian, jak również pojawiają się nowe wyzwania w ramach wzajemnej współpracy</a:t>
            </a:r>
            <a:endParaRPr lang="pl-PL" altLang="pl-PL" sz="1400" dirty="0">
              <a:solidFill>
                <a:srgbClr val="333A9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4989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900" b="1" dirty="0" smtClean="0">
                <a:solidFill>
                  <a:srgbClr val="E6398C"/>
                </a:solidFill>
              </a:rPr>
              <a:t>RADA DORADCÓW/NADZORCZA (RADA) - STRUKTURA MODUŁU</a:t>
            </a:r>
          </a:p>
          <a:p>
            <a:pPr marL="0" indent="0">
              <a:buNone/>
            </a:pPr>
            <a:endParaRPr lang="pl-PL" sz="18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Główne źródła </a:t>
            </a:r>
            <a:r>
              <a:rPr lang="pl-PL" sz="1400" dirty="0" smtClean="0">
                <a:solidFill>
                  <a:srgbClr val="333A97"/>
                </a:solidFill>
              </a:rPr>
              <a:t>oporu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Czynniki sprawcze obecności  </a:t>
            </a:r>
            <a:r>
              <a:rPr lang="pl-PL" sz="1400" dirty="0" smtClean="0">
                <a:solidFill>
                  <a:srgbClr val="333A97"/>
                </a:solidFill>
              </a:rPr>
              <a:t>rady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Potencjalne funkcje/role rady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Kluczowe sfery działania rady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Modele rad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Kryteria doboru członka </a:t>
            </a:r>
            <a:r>
              <a:rPr lang="pl-PL" sz="1400" dirty="0" smtClean="0">
                <a:solidFill>
                  <a:srgbClr val="333A97"/>
                </a:solidFill>
              </a:rPr>
              <a:t>rady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Niezależny „Outsider”  w radzie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Czynniki warunkujące skuteczność rady</a:t>
            </a:r>
            <a:endParaRPr lang="pl-PL" sz="1400" dirty="0">
              <a:solidFill>
                <a:srgbClr val="333A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12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402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1800" b="1" dirty="0">
                <a:solidFill>
                  <a:srgbClr val="E6398C"/>
                </a:solidFill>
              </a:rPr>
              <a:t>RADA W FIRMIE </a:t>
            </a:r>
            <a:r>
              <a:rPr lang="pl-PL" sz="1800" b="1" dirty="0" smtClean="0">
                <a:solidFill>
                  <a:srgbClr val="E6398C"/>
                </a:solidFill>
              </a:rPr>
              <a:t>RODZINNEJ - O CZYM NALEŻY PAMIĘTAĆ?</a:t>
            </a:r>
          </a:p>
          <a:p>
            <a:pPr marL="0" indent="0">
              <a:buNone/>
              <a:defRPr/>
            </a:pPr>
            <a:endParaRPr lang="pl-PL" sz="1800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pl-PL" sz="1400" dirty="0">
                <a:solidFill>
                  <a:srgbClr val="333A97"/>
                </a:solidFill>
              </a:rPr>
              <a:t>Akcjonariusze </a:t>
            </a:r>
            <a:r>
              <a:rPr lang="pl-PL" sz="1400" dirty="0">
                <a:solidFill>
                  <a:srgbClr val="333A97"/>
                </a:solidFill>
              </a:rPr>
              <a:t>są czynnikiem decydującym o tym jaka będzie rada i tym samym o jej </a:t>
            </a:r>
            <a:r>
              <a:rPr lang="pl-PL" sz="1400" dirty="0">
                <a:solidFill>
                  <a:srgbClr val="333A97"/>
                </a:solidFill>
              </a:rPr>
              <a:t>przydatności w firmie rodzinnej</a:t>
            </a:r>
            <a:endParaRPr lang="pl-PL" sz="1400" dirty="0">
              <a:solidFill>
                <a:srgbClr val="333A97"/>
              </a:solidFill>
            </a:endParaRPr>
          </a:p>
          <a:p>
            <a:pPr lvl="1">
              <a:defRPr/>
            </a:pPr>
            <a:endParaRPr lang="pl-PL" sz="1400" dirty="0" smtClean="0">
              <a:solidFill>
                <a:srgbClr val="333A97"/>
              </a:solidFill>
            </a:endParaRPr>
          </a:p>
          <a:p>
            <a:pPr lvl="1">
              <a:defRPr/>
            </a:pPr>
            <a:r>
              <a:rPr lang="pl-PL" sz="1400" dirty="0" smtClean="0">
                <a:solidFill>
                  <a:srgbClr val="333A97"/>
                </a:solidFill>
              </a:rPr>
              <a:t>Rada </a:t>
            </a:r>
            <a:r>
              <a:rPr lang="pl-PL" sz="1400" dirty="0">
                <a:solidFill>
                  <a:srgbClr val="333A97"/>
                </a:solidFill>
              </a:rPr>
              <a:t>nadzorcza jest taka jakiej w danym momencie akcjonariusz/e potrzebuje: 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Kreator wartości czy balast?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Mocna </a:t>
            </a:r>
            <a:r>
              <a:rPr lang="pl-PL" sz="1400" dirty="0">
                <a:solidFill>
                  <a:srgbClr val="333A97"/>
                </a:solidFill>
              </a:rPr>
              <a:t>– Słaba </a:t>
            </a:r>
            <a:endParaRPr 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Aktywna </a:t>
            </a:r>
            <a:r>
              <a:rPr lang="pl-PL" sz="1400" dirty="0">
                <a:solidFill>
                  <a:srgbClr val="333A97"/>
                </a:solidFill>
              </a:rPr>
              <a:t>– </a:t>
            </a:r>
            <a:r>
              <a:rPr lang="pl-PL" sz="1400" dirty="0">
                <a:solidFill>
                  <a:srgbClr val="333A97"/>
                </a:solidFill>
              </a:rPr>
              <a:t>Pasywna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7548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4956" y="1238956"/>
            <a:ext cx="9372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</a:t>
            </a:r>
            <a:r>
              <a:rPr lang="pl-PL" sz="1800" b="1" dirty="0" smtClean="0">
                <a:solidFill>
                  <a:srgbClr val="E6398C"/>
                </a:solidFill>
              </a:rPr>
              <a:t>OD CZEGO ZACZĄĆ?</a:t>
            </a:r>
          </a:p>
          <a:p>
            <a:pPr marL="0" lvl="0" indent="0">
              <a:buNone/>
            </a:pPr>
            <a:endParaRPr lang="pl-PL" sz="1800" dirty="0" smtClean="0">
              <a:solidFill>
                <a:srgbClr val="0070C0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Rola </a:t>
            </a:r>
            <a:r>
              <a:rPr lang="pl-PL" sz="1400" dirty="0">
                <a:solidFill>
                  <a:srgbClr val="333A97"/>
                </a:solidFill>
              </a:rPr>
              <a:t>rady i jasne określenie jej władzy w zakresie podejmowania decyzji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Skład rady – rodzina i niezależni członkowie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Kryteria selekcji, proces wyboru i długość kadencji członka rady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Sposób oceny wyników działania rady, jak również poszczególnych jej </a:t>
            </a:r>
            <a:r>
              <a:rPr lang="pl-PL" sz="1400" dirty="0" smtClean="0">
                <a:solidFill>
                  <a:srgbClr val="333A97"/>
                </a:solidFill>
              </a:rPr>
              <a:t>członków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Rola przewodniczącego rady i jego relacji z prezesem </a:t>
            </a:r>
            <a:r>
              <a:rPr lang="pl-PL" sz="1400" dirty="0" smtClean="0">
                <a:solidFill>
                  <a:srgbClr val="333A97"/>
                </a:solidFill>
              </a:rPr>
              <a:t>zarządu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Wynagrodzenie członków rady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4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4955" y="11934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</a:t>
            </a:r>
            <a:r>
              <a:rPr lang="pl-PL" sz="1800" b="1" dirty="0" smtClean="0">
                <a:solidFill>
                  <a:srgbClr val="E6398C"/>
                </a:solidFill>
              </a:rPr>
              <a:t>- CO SIĘ TRACI BEZ RADY? </a:t>
            </a:r>
            <a:endParaRPr lang="pl-PL" sz="18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pl-PL" sz="18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Dostęp </a:t>
            </a:r>
            <a:r>
              <a:rPr lang="pl-PL" sz="1400" dirty="0">
                <a:solidFill>
                  <a:srgbClr val="333A97"/>
                </a:solidFill>
              </a:rPr>
              <a:t>do doświadczeń i wiedzy innej, niż zgromadzonej do tej pory w firmie </a:t>
            </a:r>
            <a:r>
              <a:rPr lang="pl-PL" sz="1400" dirty="0" smtClean="0">
                <a:solidFill>
                  <a:srgbClr val="333A97"/>
                </a:solidFill>
              </a:rPr>
              <a:t>rodzinnej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Dostęp do obiektywnych poglądów osób, bez konfliktów </a:t>
            </a:r>
            <a:r>
              <a:rPr lang="pl-PL" sz="1400" dirty="0" smtClean="0">
                <a:solidFill>
                  <a:srgbClr val="333A97"/>
                </a:solidFill>
              </a:rPr>
              <a:t>interesów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Dostęp do wartościowych kontaktów dla rodzinnego biznesu (kapitał relacyjny rady</a:t>
            </a:r>
            <a:r>
              <a:rPr lang="pl-PL" sz="1400" dirty="0" smtClean="0">
                <a:solidFill>
                  <a:srgbClr val="333A97"/>
                </a:solidFill>
              </a:rPr>
              <a:t>)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Możliwość zderzenia myśli /pomysłów – konstruktywna krytyka z doświadczonymi osobami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Warunek</a:t>
            </a:r>
            <a:r>
              <a:rPr lang="pl-PL" sz="1400" dirty="0">
                <a:solidFill>
                  <a:srgbClr val="333A97"/>
                </a:solidFill>
              </a:rPr>
              <a:t>: rada adekwatna do potrzeb organizacji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56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911" y="14079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RODZINNEJ - </a:t>
            </a:r>
            <a:r>
              <a:rPr lang="pl-PL" sz="1800" b="1" dirty="0" smtClean="0">
                <a:solidFill>
                  <a:srgbClr val="E6398C"/>
                </a:solidFill>
              </a:rPr>
              <a:t>CZYNNIKI INICJUJĄCE PROCES PROFESJONALIZACJI RADY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Sukcesja </a:t>
            </a:r>
            <a:r>
              <a:rPr lang="pl-PL" sz="1400" dirty="0">
                <a:solidFill>
                  <a:srgbClr val="333A97"/>
                </a:solidFill>
              </a:rPr>
              <a:t>prezesa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wiek prezesa (gdy prezes jest bliżej wieku emerytalnego)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gdy zmiana przywództwa nie nastąpi w ramach rodziny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Zmiana </a:t>
            </a:r>
            <a:r>
              <a:rPr lang="pl-PL" sz="1400" dirty="0">
                <a:solidFill>
                  <a:srgbClr val="333A97"/>
                </a:solidFill>
              </a:rPr>
              <a:t>struktury własności </a:t>
            </a:r>
            <a:endParaRPr 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 smtClean="0">
                <a:solidFill>
                  <a:srgbClr val="333A97"/>
                </a:solidFill>
              </a:rPr>
              <a:t>rozproszenie </a:t>
            </a:r>
            <a:r>
              <a:rPr lang="pl-PL" sz="1400" dirty="0">
                <a:solidFill>
                  <a:srgbClr val="333A97"/>
                </a:solidFill>
              </a:rPr>
              <a:t>własności po członkach rodziny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podział członków rodziny na </a:t>
            </a:r>
            <a:r>
              <a:rPr lang="pl-PL" sz="1400" dirty="0" err="1">
                <a:solidFill>
                  <a:srgbClr val="333A97"/>
                </a:solidFill>
              </a:rPr>
              <a:t>insiderów</a:t>
            </a:r>
            <a:r>
              <a:rPr lang="pl-PL" sz="1400" dirty="0">
                <a:solidFill>
                  <a:srgbClr val="333A97"/>
                </a:solidFill>
              </a:rPr>
              <a:t> – outsiderów i związana z tym asymetria informacji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dyfuzja </a:t>
            </a:r>
            <a:r>
              <a:rPr lang="pl-PL" sz="1400" dirty="0">
                <a:solidFill>
                  <a:srgbClr val="333A97"/>
                </a:solidFill>
              </a:rPr>
              <a:t>własności poza dotychczasowych właścicieli (np. poprzez wejście na giełdę)</a:t>
            </a:r>
          </a:p>
        </p:txBody>
      </p:sp>
    </p:spTree>
    <p:extLst>
      <p:ext uri="{BB962C8B-B14F-4D97-AF65-F5344CB8AC3E}">
        <p14:creationId xmlns:p14="http://schemas.microsoft.com/office/powerpoint/2010/main" val="419393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4045" y="1295401"/>
            <a:ext cx="9193005" cy="4416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RADA W FIRMIE RODZINNEJ - GŁÓWNE ŹRÓDŁA OPORU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E6398C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Przekonanie </a:t>
            </a:r>
            <a:r>
              <a:rPr lang="pl-PL" sz="1400" dirty="0">
                <a:solidFill>
                  <a:srgbClr val="333A97"/>
                </a:solidFill>
              </a:rPr>
              <a:t>o samowystarczalności zarządzających firmą, wynikające z faktu, że nikt tak dobrze nie zna firmy jak </a:t>
            </a:r>
            <a:r>
              <a:rPr lang="pl-PL" sz="1400" dirty="0" smtClean="0">
                <a:solidFill>
                  <a:srgbClr val="333A97"/>
                </a:solidFill>
              </a:rPr>
              <a:t>oni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Niechęć do utraty kontroli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Niechęć do dzielenia się poufnymi informacjami z „outsiderami</a:t>
            </a:r>
            <a:r>
              <a:rPr lang="pl-PL" sz="1400" dirty="0" smtClean="0">
                <a:solidFill>
                  <a:srgbClr val="333A97"/>
                </a:solidFill>
              </a:rPr>
              <a:t>”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Brak czasu, aby stworzyć radę odpowiadającą potrzebom firmy rodzinnej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Koszty wynikające z posiadania rady (wynagrodzenie członków rady + znalezienie odpowiednich członków</a:t>
            </a:r>
            <a:r>
              <a:rPr lang="pl-PL" sz="1400" dirty="0" smtClean="0">
                <a:solidFill>
                  <a:srgbClr val="333A97"/>
                </a:solidFill>
              </a:rPr>
              <a:t>)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Brak rady oznacza zagrożenie - wpadnięcia </a:t>
            </a:r>
            <a:r>
              <a:rPr lang="pl-PL" sz="1400" dirty="0">
                <a:solidFill>
                  <a:srgbClr val="333A97"/>
                </a:solidFill>
              </a:rPr>
              <a:t>w  pułapkę operacyjnej codzienności i taktycznych</a:t>
            </a:r>
          </a:p>
        </p:txBody>
      </p:sp>
    </p:spTree>
    <p:extLst>
      <p:ext uri="{BB962C8B-B14F-4D97-AF65-F5344CB8AC3E}">
        <p14:creationId xmlns:p14="http://schemas.microsoft.com/office/powerpoint/2010/main" val="195172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8578" y="1241779"/>
            <a:ext cx="9731022" cy="488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</a:t>
            </a:r>
            <a:r>
              <a:rPr lang="pl-PL" sz="1800" b="1" dirty="0" smtClean="0">
                <a:solidFill>
                  <a:srgbClr val="E6398C"/>
                </a:solidFill>
              </a:rPr>
              <a:t>RODZINNEJ - CZYNNIKI SPRAWCZE JEJ OBECNOŚCI </a:t>
            </a:r>
          </a:p>
          <a:p>
            <a:pPr marL="0" indent="0">
              <a:buNone/>
            </a:pPr>
            <a:endParaRPr lang="pl-PL" sz="18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Potrzeba </a:t>
            </a:r>
            <a:r>
              <a:rPr lang="pl-PL" sz="1400" dirty="0">
                <a:solidFill>
                  <a:srgbClr val="333A97"/>
                </a:solidFill>
              </a:rPr>
              <a:t>rodziny właścicieli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Zarządzającego firmą Kontrolującego Właściciela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Rada rodziny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Zmiany </a:t>
            </a:r>
            <a:r>
              <a:rPr lang="pl-PL" sz="1400" dirty="0">
                <a:solidFill>
                  <a:srgbClr val="333A97"/>
                </a:solidFill>
              </a:rPr>
              <a:t>w strukturze własności </a:t>
            </a:r>
            <a:endParaRPr 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Różnicowanie się struktury własności w rodzinie właścicieli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Pojawienie się nowych właścicieli nie powiązanych z rodziną właścicieli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Zmiany </a:t>
            </a:r>
            <a:r>
              <a:rPr lang="pl-PL" sz="1400" dirty="0">
                <a:solidFill>
                  <a:srgbClr val="333A97"/>
                </a:solidFill>
              </a:rPr>
              <a:t>wynikające z cyklu życia organizacji, w tym: </a:t>
            </a:r>
            <a:endParaRPr lang="pl-PL" sz="1400" dirty="0" smtClean="0">
              <a:solidFill>
                <a:srgbClr val="333A97"/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sz="1400" dirty="0" smtClean="0">
                <a:solidFill>
                  <a:srgbClr val="333A97"/>
                </a:solidFill>
              </a:rPr>
              <a:t>wzrost </a:t>
            </a:r>
            <a:r>
              <a:rPr lang="pl-PL" sz="1400" dirty="0">
                <a:solidFill>
                  <a:srgbClr val="333A97"/>
                </a:solidFill>
              </a:rPr>
              <a:t>rozmiarów organizacji </a:t>
            </a:r>
            <a:endParaRPr lang="pl-PL" sz="1400" dirty="0">
              <a:solidFill>
                <a:srgbClr val="333A97"/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wzrost złożoności zarządzania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przechodzenie w kierunku bardziej profesjonalnego sposobu zarządzania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potrzeba zarządzania siecią kluczowych relacji zewnętrznych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Zaspokojenie </a:t>
            </a:r>
            <a:r>
              <a:rPr lang="pl-PL" sz="1400" dirty="0">
                <a:solidFill>
                  <a:srgbClr val="333A97"/>
                </a:solidFill>
              </a:rPr>
              <a:t>wymogów </a:t>
            </a:r>
            <a:r>
              <a:rPr lang="pl-PL" sz="1400" dirty="0">
                <a:solidFill>
                  <a:srgbClr val="333A97"/>
                </a:solidFill>
              </a:rPr>
              <a:t>prawa  w przypadku rady nadzorczej </a:t>
            </a:r>
            <a:endParaRPr lang="pl-PL" sz="1400" dirty="0">
              <a:solidFill>
                <a:srgbClr val="333A97"/>
              </a:solidFill>
            </a:endParaRP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6792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264356" y="1111549"/>
            <a:ext cx="8864143" cy="512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</a:t>
            </a:r>
            <a:r>
              <a:rPr lang="pl-PL" sz="1800" b="1" dirty="0" smtClean="0">
                <a:solidFill>
                  <a:srgbClr val="E6398C"/>
                </a:solidFill>
              </a:rPr>
              <a:t>RODZINNEJ - PERSPEKTYWA TEORETYCZNA</a:t>
            </a:r>
            <a:endParaRPr lang="pl-PL" altLang="pl-PL" sz="1800" b="1" dirty="0" smtClean="0">
              <a:solidFill>
                <a:srgbClr val="E6398C"/>
              </a:solidFill>
            </a:endParaRPr>
          </a:p>
          <a:p>
            <a:pPr marL="0" indent="0">
              <a:buNone/>
            </a:pPr>
            <a:endParaRPr lang="pl-PL" altLang="pl-PL" sz="1800" dirty="0" smtClean="0"/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Przydatność </a:t>
            </a:r>
            <a:r>
              <a:rPr lang="pl-PL" altLang="pl-PL" sz="1400" dirty="0">
                <a:solidFill>
                  <a:srgbClr val="333A97"/>
                </a:solidFill>
              </a:rPr>
              <a:t>rady w firmie rodzinnej warunkuje faza rozwoju rodziny oraz rodzinnego biznesu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W </a:t>
            </a:r>
            <a:r>
              <a:rPr lang="pl-PL" sz="1400" dirty="0">
                <a:solidFill>
                  <a:srgbClr val="333A97"/>
                </a:solidFill>
              </a:rPr>
              <a:t>przypadku fazy kontrolującego właściciela, gdy: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nie ma rozdziału własności i zarządzania,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własność jest skoncentrowana w rękach jednego właściciela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Rolą </a:t>
            </a:r>
            <a:r>
              <a:rPr lang="pl-PL" sz="1400" dirty="0">
                <a:solidFill>
                  <a:srgbClr val="333A97"/>
                </a:solidFill>
              </a:rPr>
              <a:t>rady </a:t>
            </a:r>
            <a:r>
              <a:rPr lang="pl-PL" sz="1400" dirty="0">
                <a:solidFill>
                  <a:srgbClr val="333A97"/>
                </a:solidFill>
              </a:rPr>
              <a:t>jest wsparcie </a:t>
            </a:r>
            <a:r>
              <a:rPr lang="pl-PL" sz="1400" dirty="0">
                <a:solidFill>
                  <a:srgbClr val="333A97"/>
                </a:solidFill>
              </a:rPr>
              <a:t>zarządzających właścicieli fachową poradą i wiedzą – funkcja doradcza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Jednym </a:t>
            </a:r>
            <a:r>
              <a:rPr lang="pl-PL" sz="1400" dirty="0">
                <a:solidFill>
                  <a:srgbClr val="333A97"/>
                </a:solidFill>
              </a:rPr>
              <a:t>z </a:t>
            </a:r>
            <a:r>
              <a:rPr lang="pl-PL" sz="1400" dirty="0" smtClean="0">
                <a:solidFill>
                  <a:srgbClr val="333A97"/>
                </a:solidFill>
              </a:rPr>
              <a:t>ważniejszych </a:t>
            </a:r>
            <a:r>
              <a:rPr lang="pl-PL" sz="1400" dirty="0">
                <a:solidFill>
                  <a:srgbClr val="333A97"/>
                </a:solidFill>
              </a:rPr>
              <a:t>zadań rady jest wniesienie długoterminowej perspektywy do dyskusji na temat przyszłości rodzinnego biznesu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7889" y="12950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RADA W FIRMIE </a:t>
            </a:r>
            <a:r>
              <a:rPr lang="pl-PL" sz="1800" b="1" dirty="0" smtClean="0">
                <a:solidFill>
                  <a:srgbClr val="E6398C"/>
                </a:solidFill>
              </a:rPr>
              <a:t>RODZINNEJ </a:t>
            </a:r>
            <a:r>
              <a:rPr lang="pl-PL" sz="1800" b="1" dirty="0">
                <a:solidFill>
                  <a:srgbClr val="E6398C"/>
                </a:solidFill>
              </a:rPr>
              <a:t>- </a:t>
            </a:r>
            <a:r>
              <a:rPr lang="pl-PL" sz="1800" b="1" dirty="0" smtClean="0">
                <a:solidFill>
                  <a:srgbClr val="E6398C"/>
                </a:solidFill>
              </a:rPr>
              <a:t>KLUCZOWE ROLE/FUNKCJE</a:t>
            </a:r>
          </a:p>
          <a:p>
            <a:endParaRPr lang="pl-PL" b="1" dirty="0" smtClean="0">
              <a:solidFill>
                <a:srgbClr val="E6398C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Funkcja </a:t>
            </a:r>
            <a:r>
              <a:rPr lang="pl-PL" sz="1400" dirty="0" smtClean="0">
                <a:solidFill>
                  <a:srgbClr val="333A97"/>
                </a:solidFill>
              </a:rPr>
              <a:t>doradcza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Funkcja </a:t>
            </a:r>
            <a:r>
              <a:rPr lang="pl-PL" sz="1400" dirty="0" smtClean="0">
                <a:solidFill>
                  <a:srgbClr val="333A97"/>
                </a:solidFill>
              </a:rPr>
              <a:t>zasobu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Funkcja </a:t>
            </a:r>
            <a:r>
              <a:rPr lang="pl-PL" sz="1400" dirty="0" smtClean="0">
                <a:solidFill>
                  <a:srgbClr val="333A97"/>
                </a:solidFill>
              </a:rPr>
              <a:t>edukacyjna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Funkcja kontroli i nadzoru </a:t>
            </a:r>
          </a:p>
          <a:p>
            <a:pPr lvl="1"/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Faza rozwoju firmy rodzinnej, w tym jej struktura własności, decyduje o wadze tych funkcji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450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066" y="1385359"/>
            <a:ext cx="10515600" cy="435133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b="1" dirty="0">
                <a:solidFill>
                  <a:srgbClr val="E6398C"/>
                </a:solidFill>
              </a:rPr>
              <a:t>RADA W FIRMIE RODZINNEJ - </a:t>
            </a:r>
            <a:r>
              <a:rPr lang="pl-PL" sz="1800" b="1" dirty="0" smtClean="0">
                <a:solidFill>
                  <a:srgbClr val="E6398C"/>
                </a:solidFill>
              </a:rPr>
              <a:t>POTENCJALNE ROLE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400" dirty="0">
              <a:solidFill>
                <a:srgbClr val="333A97"/>
              </a:solidFill>
            </a:endParaRPr>
          </a:p>
          <a:p>
            <a:pPr marL="457200" lvl="1" indent="0">
              <a:buNone/>
            </a:pPr>
            <a:r>
              <a:rPr lang="pl-PL" sz="1400" u="sng" dirty="0" smtClean="0">
                <a:solidFill>
                  <a:srgbClr val="333A97"/>
                </a:solidFill>
              </a:rPr>
              <a:t>Rola </a:t>
            </a:r>
            <a:r>
              <a:rPr lang="pl-PL" sz="1400" u="sng" dirty="0">
                <a:solidFill>
                  <a:srgbClr val="333A97"/>
                </a:solidFill>
              </a:rPr>
              <a:t>doradcy</a:t>
            </a:r>
            <a:r>
              <a:rPr lang="pl-PL" sz="1400" dirty="0" smtClean="0">
                <a:solidFill>
                  <a:srgbClr val="333A97"/>
                </a:solidFill>
              </a:rPr>
              <a:t>:</a:t>
            </a:r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Rada </a:t>
            </a:r>
            <a:r>
              <a:rPr lang="pl-PL" sz="1400" dirty="0">
                <a:solidFill>
                  <a:srgbClr val="333A97"/>
                </a:solidFill>
              </a:rPr>
              <a:t>pełni rolę przewodnika kadry zarządzającej w procesie realizacji misji spółki oraz osiągania przyjętych celów. </a:t>
            </a:r>
          </a:p>
          <a:p>
            <a:pPr lvl="1"/>
            <a:endParaRPr 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Znaczenie </a:t>
            </a:r>
            <a:r>
              <a:rPr lang="pl-PL" sz="1400" dirty="0">
                <a:solidFill>
                  <a:srgbClr val="333A97"/>
                </a:solidFill>
              </a:rPr>
              <a:t>strategicznej roli rady rośnie w przypadku braku odpowiedniej wiedzy ze strony właściciela – prezesa</a:t>
            </a:r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3395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28914"/>
            <a:ext cx="10515600" cy="4351338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b="1" dirty="0">
                <a:solidFill>
                  <a:srgbClr val="E6398C"/>
                </a:solidFill>
              </a:rPr>
              <a:t>RADA W FIRMIE RODZINNEJ - POTENCJALNE ROLE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1800" dirty="0">
              <a:solidFill>
                <a:srgbClr val="333A97"/>
              </a:solidFill>
            </a:endParaRP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Rada nadzorcza może stanowić istotny zasób organizacji,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warunkuje to: </a:t>
            </a:r>
          </a:p>
          <a:p>
            <a:pPr lvl="1"/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wiedza </a:t>
            </a:r>
            <a:r>
              <a:rPr lang="pl-PL" altLang="pl-PL" sz="1400" dirty="0">
                <a:solidFill>
                  <a:srgbClr val="333A97"/>
                </a:solidFill>
              </a:rPr>
              <a:t>i doświadczenie jej członków </a:t>
            </a:r>
            <a:endParaRPr lang="pl-PL" altLang="pl-PL" sz="1400" dirty="0" smtClean="0">
              <a:solidFill>
                <a:srgbClr val="333A97"/>
              </a:solidFill>
            </a:endParaRPr>
          </a:p>
          <a:p>
            <a:pPr lvl="1"/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zróżnicowane sieci kontaktów posiadane przez członków, zapewniające spółce: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łączność z otoczeniem zewnętrznym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dostępność do zasobów dla niej krytycznych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437667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1840</Words>
  <Application>Microsoft Office PowerPoint</Application>
  <PresentationFormat>Panoramiczny</PresentationFormat>
  <Paragraphs>363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Wingdings</vt:lpstr>
      <vt:lpstr>Motyw pakietu Office</vt:lpstr>
      <vt:lpstr>Prezentacja programu PowerPoint</vt:lpstr>
      <vt:lpstr>Rada  doradców/nadzorcza  w firmie rodzinnej Podstawowe zagadnienia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nadzorcza Kreator wartości czy balast?</dc:title>
  <dc:creator>IK</dc:creator>
  <cp:lastModifiedBy>IK</cp:lastModifiedBy>
  <cp:revision>76</cp:revision>
  <dcterms:created xsi:type="dcterms:W3CDTF">2018-08-20T09:32:38Z</dcterms:created>
  <dcterms:modified xsi:type="dcterms:W3CDTF">2019-02-05T19:00:29Z</dcterms:modified>
</cp:coreProperties>
</file>